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notesSlides/notesSlide34.xml" ContentType="application/vnd.openxmlformats-officedocument.presentationml.notesSlide+xml"/>
  <Override PartName="/ppt/tags/tag1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1.xml" ContentType="application/vnd.openxmlformats-officedocument.presentationml.tags+xml"/>
  <Override PartName="/ppt/notesSlides/notesSlide40.xml" ContentType="application/vnd.openxmlformats-officedocument.presentationml.notesSlide+xml"/>
  <Override PartName="/ppt/tags/tag1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3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6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01" r:id="rId4"/>
    <p:sldMasterId id="2147483945" r:id="rId5"/>
  </p:sldMasterIdLst>
  <p:notesMasterIdLst>
    <p:notesMasterId r:id="rId74"/>
  </p:notesMasterIdLst>
  <p:handoutMasterIdLst>
    <p:handoutMasterId r:id="rId75"/>
  </p:handoutMasterIdLst>
  <p:sldIdLst>
    <p:sldId id="929" r:id="rId6"/>
    <p:sldId id="930" r:id="rId7"/>
    <p:sldId id="931" r:id="rId8"/>
    <p:sldId id="932" r:id="rId9"/>
    <p:sldId id="791" r:id="rId10"/>
    <p:sldId id="941" r:id="rId11"/>
    <p:sldId id="942" r:id="rId12"/>
    <p:sldId id="943" r:id="rId13"/>
    <p:sldId id="944" r:id="rId14"/>
    <p:sldId id="979" r:id="rId15"/>
    <p:sldId id="946" r:id="rId16"/>
    <p:sldId id="980" r:id="rId17"/>
    <p:sldId id="981" r:id="rId18"/>
    <p:sldId id="937" r:id="rId19"/>
    <p:sldId id="952" r:id="rId20"/>
    <p:sldId id="953" r:id="rId21"/>
    <p:sldId id="954" r:id="rId22"/>
    <p:sldId id="982" r:id="rId23"/>
    <p:sldId id="938" r:id="rId24"/>
    <p:sldId id="947" r:id="rId25"/>
    <p:sldId id="948" r:id="rId26"/>
    <p:sldId id="983" r:id="rId27"/>
    <p:sldId id="949" r:id="rId28"/>
    <p:sldId id="950" r:id="rId29"/>
    <p:sldId id="951" r:id="rId30"/>
    <p:sldId id="984" r:id="rId31"/>
    <p:sldId id="985" r:id="rId32"/>
    <p:sldId id="939" r:id="rId33"/>
    <p:sldId id="955" r:id="rId34"/>
    <p:sldId id="956" r:id="rId35"/>
    <p:sldId id="957" r:id="rId36"/>
    <p:sldId id="986" r:id="rId37"/>
    <p:sldId id="940" r:id="rId38"/>
    <p:sldId id="958" r:id="rId39"/>
    <p:sldId id="959" r:id="rId40"/>
    <p:sldId id="960" r:id="rId41"/>
    <p:sldId id="987" r:id="rId42"/>
    <p:sldId id="988" r:id="rId43"/>
    <p:sldId id="961" r:id="rId44"/>
    <p:sldId id="965" r:id="rId45"/>
    <p:sldId id="966" r:id="rId46"/>
    <p:sldId id="967" r:id="rId47"/>
    <p:sldId id="989" r:id="rId48"/>
    <p:sldId id="990" r:id="rId49"/>
    <p:sldId id="962" r:id="rId50"/>
    <p:sldId id="968" r:id="rId51"/>
    <p:sldId id="969" r:id="rId52"/>
    <p:sldId id="970" r:id="rId53"/>
    <p:sldId id="991" r:id="rId54"/>
    <p:sldId id="963" r:id="rId55"/>
    <p:sldId id="992" r:id="rId56"/>
    <p:sldId id="993" r:id="rId57"/>
    <p:sldId id="971" r:id="rId58"/>
    <p:sldId id="972" r:id="rId59"/>
    <p:sldId id="973" r:id="rId60"/>
    <p:sldId id="975" r:id="rId61"/>
    <p:sldId id="974" r:id="rId62"/>
    <p:sldId id="994" r:id="rId63"/>
    <p:sldId id="964" r:id="rId64"/>
    <p:sldId id="976" r:id="rId65"/>
    <p:sldId id="977" r:id="rId66"/>
    <p:sldId id="933" r:id="rId67"/>
    <p:sldId id="934" r:id="rId68"/>
    <p:sldId id="978" r:id="rId69"/>
    <p:sldId id="935" r:id="rId70"/>
    <p:sldId id="936" r:id="rId71"/>
    <p:sldId id="884" r:id="rId72"/>
    <p:sldId id="885" r:id="rId7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06C0F-4B68-4CEA-B2A2-423F5CE1FC47}" v="3" dt="2025-02-04T01:05:44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3" autoAdjust="0"/>
    <p:restoredTop sz="89277" autoAdjust="0"/>
  </p:normalViewPr>
  <p:slideViewPr>
    <p:cSldViewPr snapToGrid="0">
      <p:cViewPr varScale="1">
        <p:scale>
          <a:sx n="58" d="100"/>
          <a:sy n="58" d="100"/>
        </p:scale>
        <p:origin x="135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iah Amin" userId="5bed6727-455b-4027-94f3-9d22a8e4d867" providerId="ADAL" clId="{D9406C0F-4B68-4CEA-B2A2-423F5CE1FC47}"/>
    <pc:docChg chg="custSel modSld">
      <pc:chgData name="Salmiah Amin" userId="5bed6727-455b-4027-94f3-9d22a8e4d867" providerId="ADAL" clId="{D9406C0F-4B68-4CEA-B2A2-423F5CE1FC47}" dt="2025-02-04T01:05:56.549" v="4" actId="478"/>
      <pc:docMkLst>
        <pc:docMk/>
      </pc:docMkLst>
      <pc:sldChg chg="addSp delSp">
        <pc:chgData name="Salmiah Amin" userId="5bed6727-455b-4027-94f3-9d22a8e4d867" providerId="ADAL" clId="{D9406C0F-4B68-4CEA-B2A2-423F5CE1FC47}" dt="2025-02-04T01:05:44.616" v="2"/>
        <pc:sldMkLst>
          <pc:docMk/>
          <pc:sldMk cId="1763540035" sldId="941"/>
        </pc:sldMkLst>
        <pc:inkChg chg="add del">
          <ac:chgData name="Salmiah Amin" userId="5bed6727-455b-4027-94f3-9d22a8e4d867" providerId="ADAL" clId="{D9406C0F-4B68-4CEA-B2A2-423F5CE1FC47}" dt="2025-02-04T01:05:44.616" v="2"/>
          <ac:inkMkLst>
            <pc:docMk/>
            <pc:sldMk cId="1763540035" sldId="941"/>
            <ac:inkMk id="5" creationId="{6D12CB7D-D385-57C2-E479-7ECFDB6F5E0F}"/>
          </ac:inkMkLst>
        </pc:inkChg>
      </pc:sldChg>
      <pc:sldChg chg="addSp delSp modSp mod">
        <pc:chgData name="Salmiah Amin" userId="5bed6727-455b-4027-94f3-9d22a8e4d867" providerId="ADAL" clId="{D9406C0F-4B68-4CEA-B2A2-423F5CE1FC47}" dt="2025-02-04T01:05:56.549" v="4" actId="478"/>
        <pc:sldMkLst>
          <pc:docMk/>
          <pc:sldMk cId="1367464287" sldId="950"/>
        </pc:sldMkLst>
        <pc:inkChg chg="add del mod">
          <ac:chgData name="Salmiah Amin" userId="5bed6727-455b-4027-94f3-9d22a8e4d867" providerId="ADAL" clId="{D9406C0F-4B68-4CEA-B2A2-423F5CE1FC47}" dt="2025-02-04T01:05:56.549" v="4" actId="478"/>
          <ac:inkMkLst>
            <pc:docMk/>
            <pc:sldMk cId="1367464287" sldId="950"/>
            <ac:inkMk id="5" creationId="{BDF02E3C-B384-8CB4-31EB-7FFBF3DBD533}"/>
          </ac:inkMkLst>
        </pc:inkChg>
      </pc:sldChg>
    </pc:docChg>
  </pc:docChgLst>
  <pc:docChgLst>
    <pc:chgData name="Salmiah Amin" userId="5bed6727-455b-4027-94f3-9d22a8e4d867" providerId="ADAL" clId="{6D105E70-83FB-4CE4-ACC0-2F43B258EF6A}"/>
    <pc:docChg chg="modSld modMainMaster">
      <pc:chgData name="Salmiah Amin" userId="5bed6727-455b-4027-94f3-9d22a8e4d867" providerId="ADAL" clId="{6D105E70-83FB-4CE4-ACC0-2F43B258EF6A}" dt="2024-12-08T14:49:45.585" v="43" actId="20577"/>
      <pc:docMkLst>
        <pc:docMk/>
      </pc:docMkLst>
      <pc:sldChg chg="addSp delSp modSp mod">
        <pc:chgData name="Salmiah Amin" userId="5bed6727-455b-4027-94f3-9d22a8e4d867" providerId="ADAL" clId="{6D105E70-83FB-4CE4-ACC0-2F43B258EF6A}" dt="2024-12-08T14:48:55.992" v="19" actId="20577"/>
        <pc:sldMkLst>
          <pc:docMk/>
          <pc:sldMk cId="1556192146" sldId="929"/>
        </pc:sldMkLst>
        <pc:spChg chg="add del mod">
          <ac:chgData name="Salmiah Amin" userId="5bed6727-455b-4027-94f3-9d22a8e4d867" providerId="ADAL" clId="{6D105E70-83FB-4CE4-ACC0-2F43B258EF6A}" dt="2024-12-08T14:48:12.923" v="1" actId="478"/>
          <ac:spMkLst>
            <pc:docMk/>
            <pc:sldMk cId="1556192146" sldId="929"/>
            <ac:spMk id="2" creationId="{E745479B-710D-08C6-2C3E-2E07C39E11BA}"/>
          </ac:spMkLst>
        </pc:spChg>
        <pc:spChg chg="del">
          <ac:chgData name="Salmiah Amin" userId="5bed6727-455b-4027-94f3-9d22a8e4d867" providerId="ADAL" clId="{6D105E70-83FB-4CE4-ACC0-2F43B258EF6A}" dt="2024-12-08T14:48:08.269" v="0" actId="478"/>
          <ac:spMkLst>
            <pc:docMk/>
            <pc:sldMk cId="1556192146" sldId="929"/>
            <ac:spMk id="3" creationId="{A357B109-A445-C8FB-7253-6627B62ECB27}"/>
          </ac:spMkLst>
        </pc:spChg>
        <pc:spChg chg="add mod">
          <ac:chgData name="Salmiah Amin" userId="5bed6727-455b-4027-94f3-9d22a8e4d867" providerId="ADAL" clId="{6D105E70-83FB-4CE4-ACC0-2F43B258EF6A}" dt="2024-12-08T14:48:21.393" v="2"/>
          <ac:spMkLst>
            <pc:docMk/>
            <pc:sldMk cId="1556192146" sldId="929"/>
            <ac:spMk id="4" creationId="{7137CC01-8F87-21A3-52B9-B2C829F38BD3}"/>
          </ac:spMkLst>
        </pc:spChg>
        <pc:spChg chg="add mod">
          <ac:chgData name="Salmiah Amin" userId="5bed6727-455b-4027-94f3-9d22a8e4d867" providerId="ADAL" clId="{6D105E70-83FB-4CE4-ACC0-2F43B258EF6A}" dt="2024-12-08T14:48:55.992" v="19" actId="20577"/>
          <ac:spMkLst>
            <pc:docMk/>
            <pc:sldMk cId="1556192146" sldId="929"/>
            <ac:spMk id="5" creationId="{0A8154AF-E08F-4DF4-1A6F-7D437A4F6505}"/>
          </ac:spMkLst>
        </pc:spChg>
      </pc:sldChg>
      <pc:sldChg chg="modSp">
        <pc:chgData name="Salmiah Amin" userId="5bed6727-455b-4027-94f3-9d22a8e4d867" providerId="ADAL" clId="{6D105E70-83FB-4CE4-ACC0-2F43B258EF6A}" dt="2024-12-08T14:49:26.684" v="20"/>
        <pc:sldMkLst>
          <pc:docMk/>
          <pc:sldMk cId="168533666" sldId="931"/>
        </pc:sldMkLst>
        <pc:spChg chg="mod">
          <ac:chgData name="Salmiah Amin" userId="5bed6727-455b-4027-94f3-9d22a8e4d867" providerId="ADAL" clId="{6D105E70-83FB-4CE4-ACC0-2F43B258EF6A}" dt="2024-12-08T14:49:26.684" v="20"/>
          <ac:spMkLst>
            <pc:docMk/>
            <pc:sldMk cId="168533666" sldId="931"/>
            <ac:spMk id="3" creationId="{00000000-0000-0000-0000-000000000000}"/>
          </ac:spMkLst>
        </pc:spChg>
      </pc:sldChg>
      <pc:sldChg chg="modSp">
        <pc:chgData name="Salmiah Amin" userId="5bed6727-455b-4027-94f3-9d22a8e4d867" providerId="ADAL" clId="{6D105E70-83FB-4CE4-ACC0-2F43B258EF6A}" dt="2024-12-08T14:49:26.684" v="20"/>
        <pc:sldMkLst>
          <pc:docMk/>
          <pc:sldMk cId="3221769186" sldId="932"/>
        </pc:sldMkLst>
        <pc:spChg chg="mod">
          <ac:chgData name="Salmiah Amin" userId="5bed6727-455b-4027-94f3-9d22a8e4d867" providerId="ADAL" clId="{6D105E70-83FB-4CE4-ACC0-2F43B258EF6A}" dt="2024-12-08T14:49:26.684" v="20"/>
          <ac:spMkLst>
            <pc:docMk/>
            <pc:sldMk cId="3221769186" sldId="932"/>
            <ac:spMk id="2" creationId="{00000000-0000-0000-0000-000000000000}"/>
          </ac:spMkLst>
        </pc:spChg>
        <pc:spChg chg="mod">
          <ac:chgData name="Salmiah Amin" userId="5bed6727-455b-4027-94f3-9d22a8e4d867" providerId="ADAL" clId="{6D105E70-83FB-4CE4-ACC0-2F43B258EF6A}" dt="2024-12-08T14:49:26.684" v="20"/>
          <ac:spMkLst>
            <pc:docMk/>
            <pc:sldMk cId="3221769186" sldId="932"/>
            <ac:spMk id="3" creationId="{00000000-0000-0000-0000-000000000000}"/>
          </ac:spMkLst>
        </pc:spChg>
      </pc:sldChg>
      <pc:sldMasterChg chg="modSp mod">
        <pc:chgData name="Salmiah Amin" userId="5bed6727-455b-4027-94f3-9d22a8e4d867" providerId="ADAL" clId="{6D105E70-83FB-4CE4-ACC0-2F43B258EF6A}" dt="2024-12-08T14:49:45.585" v="43" actId="20577"/>
        <pc:sldMasterMkLst>
          <pc:docMk/>
          <pc:sldMasterMk cId="1896902034" sldId="2147484101"/>
        </pc:sldMasterMkLst>
        <pc:spChg chg="mod">
          <ac:chgData name="Salmiah Amin" userId="5bed6727-455b-4027-94f3-9d22a8e4d867" providerId="ADAL" clId="{6D105E70-83FB-4CE4-ACC0-2F43B258EF6A}" dt="2024-12-08T14:49:45.585" v="43" actId="20577"/>
          <ac:spMkLst>
            <pc:docMk/>
            <pc:sldMasterMk cId="1896902034" sldId="2147484101"/>
            <ac:spMk id="8" creationId="{9EBD054F-4D2B-C683-DC2F-88927DD0A10B}"/>
          </ac:spMkLst>
        </pc:spChg>
      </pc:sldMasterChg>
    </pc:docChg>
  </pc:docChgLst>
  <pc:docChgLst>
    <pc:chgData name="Salmiah Amin" userId="5bed6727-455b-4027-94f3-9d22a8e4d867" providerId="ADAL" clId="{3AD47749-F045-46B3-809E-D177EC19EA85}"/>
    <pc:docChg chg="custSel modSld modMainMaster">
      <pc:chgData name="Salmiah Amin" userId="5bed6727-455b-4027-94f3-9d22a8e4d867" providerId="ADAL" clId="{3AD47749-F045-46B3-809E-D177EC19EA85}" dt="2023-08-30T05:46:41.033" v="51" actId="20577"/>
      <pc:docMkLst>
        <pc:docMk/>
      </pc:docMkLst>
      <pc:sldChg chg="addSp delSp modSp mod">
        <pc:chgData name="Salmiah Amin" userId="5bed6727-455b-4027-94f3-9d22a8e4d867" providerId="ADAL" clId="{3AD47749-F045-46B3-809E-D177EC19EA85}" dt="2023-08-30T05:46:41.033" v="51" actId="20577"/>
        <pc:sldMkLst>
          <pc:docMk/>
          <pc:sldMk cId="1556192146" sldId="929"/>
        </pc:sldMkLst>
        <pc:spChg chg="add mod">
          <ac:chgData name="Salmiah Amin" userId="5bed6727-455b-4027-94f3-9d22a8e4d867" providerId="ADAL" clId="{3AD47749-F045-46B3-809E-D177EC19EA85}" dt="2023-08-30T05:46:41.033" v="51" actId="20577"/>
          <ac:spMkLst>
            <pc:docMk/>
            <pc:sldMk cId="1556192146" sldId="929"/>
            <ac:spMk id="3" creationId="{A357B109-A445-C8FB-7253-6627B62ECB27}"/>
          </ac:spMkLst>
        </pc:spChg>
        <pc:picChg chg="del">
          <ac:chgData name="Salmiah Amin" userId="5bed6727-455b-4027-94f3-9d22a8e4d867" providerId="ADAL" clId="{3AD47749-F045-46B3-809E-D177EC19EA85}" dt="2023-08-30T05:46:10.074" v="34" actId="478"/>
          <ac:picMkLst>
            <pc:docMk/>
            <pc:sldMk cId="1556192146" sldId="929"/>
            <ac:picMk id="2" creationId="{00000000-0000-0000-0000-000000000000}"/>
          </ac:picMkLst>
        </pc:picChg>
      </pc:sldChg>
      <pc:sldChg chg="modSp">
        <pc:chgData name="Salmiah Amin" userId="5bed6727-455b-4027-94f3-9d22a8e4d867" providerId="ADAL" clId="{3AD47749-F045-46B3-809E-D177EC19EA85}" dt="2023-08-30T05:45:33.556" v="0"/>
        <pc:sldMkLst>
          <pc:docMk/>
          <pc:sldMk cId="168533666" sldId="931"/>
        </pc:sldMkLst>
        <pc:spChg chg="mod">
          <ac:chgData name="Salmiah Amin" userId="5bed6727-455b-4027-94f3-9d22a8e4d867" providerId="ADAL" clId="{3AD47749-F045-46B3-809E-D177EC19EA85}" dt="2023-08-30T05:45:33.556" v="0"/>
          <ac:spMkLst>
            <pc:docMk/>
            <pc:sldMk cId="168533666" sldId="931"/>
            <ac:spMk id="3" creationId="{00000000-0000-0000-0000-000000000000}"/>
          </ac:spMkLst>
        </pc:spChg>
      </pc:sldChg>
      <pc:sldChg chg="modSp">
        <pc:chgData name="Salmiah Amin" userId="5bed6727-455b-4027-94f3-9d22a8e4d867" providerId="ADAL" clId="{3AD47749-F045-46B3-809E-D177EC19EA85}" dt="2023-08-30T05:45:33.556" v="0"/>
        <pc:sldMkLst>
          <pc:docMk/>
          <pc:sldMk cId="3221769186" sldId="932"/>
        </pc:sldMkLst>
        <pc:spChg chg="mod">
          <ac:chgData name="Salmiah Amin" userId="5bed6727-455b-4027-94f3-9d22a8e4d867" providerId="ADAL" clId="{3AD47749-F045-46B3-809E-D177EC19EA85}" dt="2023-08-30T05:45:33.556" v="0"/>
          <ac:spMkLst>
            <pc:docMk/>
            <pc:sldMk cId="3221769186" sldId="932"/>
            <ac:spMk id="2" creationId="{00000000-0000-0000-0000-000000000000}"/>
          </ac:spMkLst>
        </pc:spChg>
        <pc:spChg chg="mod">
          <ac:chgData name="Salmiah Amin" userId="5bed6727-455b-4027-94f3-9d22a8e4d867" providerId="ADAL" clId="{3AD47749-F045-46B3-809E-D177EC19EA85}" dt="2023-08-30T05:45:33.556" v="0"/>
          <ac:spMkLst>
            <pc:docMk/>
            <pc:sldMk cId="3221769186" sldId="932"/>
            <ac:spMk id="3" creationId="{00000000-0000-0000-0000-000000000000}"/>
          </ac:spMkLst>
        </pc:spChg>
      </pc:sldChg>
      <pc:sldMasterChg chg="modSp mod">
        <pc:chgData name="Salmiah Amin" userId="5bed6727-455b-4027-94f3-9d22a8e4d867" providerId="ADAL" clId="{3AD47749-F045-46B3-809E-D177EC19EA85}" dt="2023-08-30T05:45:51.650" v="33" actId="20577"/>
        <pc:sldMasterMkLst>
          <pc:docMk/>
          <pc:sldMasterMk cId="1579501133" sldId="2147484058"/>
        </pc:sldMasterMkLst>
        <pc:spChg chg="mod">
          <ac:chgData name="Salmiah Amin" userId="5bed6727-455b-4027-94f3-9d22a8e4d867" providerId="ADAL" clId="{3AD47749-F045-46B3-809E-D177EC19EA85}" dt="2023-08-30T05:45:51.650" v="33" actId="20577"/>
          <ac:spMkLst>
            <pc:docMk/>
            <pc:sldMasterMk cId="1579501133" sldId="2147484058"/>
            <ac:spMk id="8" creationId="{9EBD054F-4D2B-C683-DC2F-88927DD0A10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2942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11.2.1 – Unicast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6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11.2.2 – Broadcast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8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11.2.3 – Multicast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11.2.4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Unicast, Broadcast, or Multicast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3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5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39059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11.3.1 – </a:t>
            </a:r>
            <a:r>
              <a:rPr lang="en-CA" dirty="0"/>
              <a:t>Public and Private IPv4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52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11.3.2 – Routing to the Internet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Pass or Block 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39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1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11.3.4 – Special Use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21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11.3.5 – Legacy Classful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81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11.3.6 – Assignment of IP Addresses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Public or Private IPv4 Address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Types of IPv4 Addresses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46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12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80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34815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11.4.1 – Broadcast Domains and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9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11.4.2 – </a:t>
            </a:r>
            <a:r>
              <a:rPr lang="en-CA" dirty="0"/>
              <a:t>Problems with Large Broadcast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11.4.3 – Reasons for Segmenting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Network Segmentation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59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6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11.1.1 – Network and Host 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960670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11.5.1 – </a:t>
            </a:r>
            <a:r>
              <a:rPr lang="en-CA" dirty="0"/>
              <a:t>Subnet on an Octet Boundary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05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11.5.1 – </a:t>
            </a:r>
            <a:r>
              <a:rPr lang="en-CA" dirty="0"/>
              <a:t>Subnet on an Octet Boundary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9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11.5.2 – </a:t>
            </a:r>
            <a:r>
              <a:rPr lang="en-CA" dirty="0"/>
              <a:t>Subnet within an Octet Boundary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61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03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45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50257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11.6.1 – </a:t>
            </a:r>
            <a:r>
              <a:rPr lang="en-CA" dirty="0"/>
              <a:t>Create Subnets with a Slash 16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11.6.2 – </a:t>
            </a:r>
            <a:r>
              <a:rPr lang="en-CA" dirty="0"/>
              <a:t>Create 100 Subnets with a Slash 16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11.6.3 – </a:t>
            </a:r>
            <a:r>
              <a:rPr lang="en-CA" dirty="0"/>
              <a:t>Create 1000 Subnets with a Slash 8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3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11.1.2 – The Subnet Mask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93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20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64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11.7.1 – </a:t>
            </a:r>
            <a:r>
              <a:rPr lang="en-CA" dirty="0"/>
              <a:t>Subnet Private versus Public IPv4 Address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59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11.7.2 – </a:t>
            </a:r>
            <a:r>
              <a:rPr lang="en-CA" dirty="0"/>
              <a:t>Minimize Unused Host IPv4 Addresses and Maximize Subnets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47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11.7.3 – Example: Efficient IPv4 Subnetting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11.7.4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Determine the Number of Bits to Borrow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87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198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44373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61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8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11.1.3 – The Prefix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9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11.8.3 – IPv4 Address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87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11.8.3 – IPv4 Address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20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11.8.4 – VLSM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51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11.8.4 – VLSM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32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11.8.5 – VLSM Topology Address Assignment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11.8.6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VLSM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2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86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11: IPv4</a:t>
            </a:r>
            <a:r>
              <a:rPr lang="en-US" sz="1300" b="0" baseline="0" dirty="0"/>
              <a:t> </a:t>
            </a:r>
            <a:r>
              <a:rPr lang="en-US" sz="1300" b="0" dirty="0"/>
              <a:t>Addressing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928001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11.9 – </a:t>
            </a:r>
            <a:r>
              <a:rPr lang="en-CA" dirty="0"/>
              <a:t>Structured Design</a:t>
            </a:r>
            <a:endParaRPr lang="en-US" dirty="0"/>
          </a:p>
          <a:p>
            <a:r>
              <a:rPr lang="en-US" dirty="0"/>
              <a:t>11.9.1 – IPv4 Network Address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904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11.9 – </a:t>
            </a:r>
            <a:r>
              <a:rPr lang="en-CA" dirty="0"/>
              <a:t>Structured Design</a:t>
            </a:r>
            <a:endParaRPr lang="en-US" dirty="0"/>
          </a:p>
          <a:p>
            <a:r>
              <a:rPr lang="en-US" dirty="0"/>
              <a:t>11.9.2 – Device Address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14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11.1.4 – </a:t>
            </a:r>
            <a:r>
              <a:rPr lang="en-CA" dirty="0"/>
              <a:t>Determining the Network: Logical 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1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22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11.1.6 – </a:t>
            </a:r>
            <a:r>
              <a:rPr lang="en-CA" dirty="0"/>
              <a:t>Network, Host, and Broadcast Addresses</a:t>
            </a:r>
          </a:p>
          <a:p>
            <a:r>
              <a:rPr lang="en-CA" dirty="0"/>
              <a:t>11.1.7 </a:t>
            </a:r>
            <a:r>
              <a:rPr lang="en-US" dirty="0"/>
              <a:t>– Activity</a:t>
            </a:r>
            <a:r>
              <a:rPr lang="en-CA" dirty="0"/>
              <a:t> – ANDing to Determine the Network Address</a:t>
            </a:r>
          </a:p>
          <a:p>
            <a:r>
              <a:rPr lang="en-CA" dirty="0"/>
              <a:t>11.1.8 </a:t>
            </a:r>
            <a:r>
              <a:rPr lang="en-US" dirty="0"/>
              <a:t>– </a:t>
            </a:r>
            <a:r>
              <a:rPr lang="en-CA" dirty="0"/>
              <a:t>Check Your Understanding - IPv4 Address Structure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5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3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73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9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4359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97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1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751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85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35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7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83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30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7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722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111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0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549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1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85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24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7862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7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476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3232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766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7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5792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08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8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20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487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62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  <a:lvl3pPr marL="914400" indent="-225425">
              <a:buSzPct val="75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7391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3" y="1797051"/>
            <a:ext cx="8280057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5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5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4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66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6588371"/>
            <a:ext cx="228519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bg2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AICT012-4-2-NWT-Networking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6572476"/>
            <a:ext cx="2547257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bg2"/>
                </a:solidFill>
                <a:latin typeface="Montserrat" panose="00000500000000000000" pitchFamily="2" charset="0"/>
              </a:rPr>
              <a:t>IPv4 Addressing</a:t>
            </a:r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  <p:sldLayoutId id="2147484119" r:id="rId18"/>
    <p:sldLayoutId id="2147484120" r:id="rId19"/>
    <p:sldLayoutId id="2147484121" r:id="rId20"/>
    <p:sldLayoutId id="2147484122" r:id="rId21"/>
    <p:sldLayoutId id="2147484123" r:id="rId22"/>
    <p:sldLayoutId id="2147484124" r:id="rId23"/>
    <p:sldLayoutId id="2147484125" r:id="rId24"/>
    <p:sldLayoutId id="2147484126" r:id="rId25"/>
    <p:sldLayoutId id="2147484127" r:id="rId26"/>
    <p:sldLayoutId id="2147484128" r:id="rId27"/>
    <p:sldLayoutId id="2147484129" r:id="rId28"/>
    <p:sldLayoutId id="2147484130" r:id="rId29"/>
    <p:sldLayoutId id="2147484131" r:id="rId30"/>
    <p:sldLayoutId id="2147484132" r:id="rId31"/>
    <p:sldLayoutId id="2147484133" r:id="rId32"/>
    <p:sldLayoutId id="2147484134" r:id="rId33"/>
    <p:sldLayoutId id="2147484135" r:id="rId34"/>
    <p:sldLayoutId id="2147484136" r:id="rId35"/>
    <p:sldLayoutId id="2147484137" r:id="rId36"/>
    <p:sldLayoutId id="2147484138" r:id="rId37"/>
    <p:sldLayoutId id="2147484139" r:id="rId38"/>
    <p:sldLayoutId id="2147484140" r:id="rId39"/>
    <p:sldLayoutId id="2147484141" r:id="rId40"/>
    <p:sldLayoutId id="2147484142" r:id="rId41"/>
    <p:sldLayoutId id="2147484143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7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7137CC01-8F87-21A3-52B9-B2C829F38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098" y="2075497"/>
            <a:ext cx="6335902" cy="87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3564" kern="0" dirty="0">
                <a:solidFill>
                  <a:srgbClr val="FFC000"/>
                </a:solidFill>
                <a:latin typeface="+mn-lt"/>
              </a:rPr>
              <a:t>Networking Technologies </a:t>
            </a:r>
          </a:p>
          <a:p>
            <a:pPr eaLnBrk="1" hangingPunct="1">
              <a:lnSpc>
                <a:spcPct val="100000"/>
              </a:lnSpc>
            </a:pPr>
            <a:r>
              <a:rPr lang="en-US" sz="1501" kern="0" dirty="0">
                <a:solidFill>
                  <a:srgbClr val="FFC000"/>
                </a:solidFill>
                <a:latin typeface="+mn-lt"/>
              </a:rPr>
              <a:t>AICT012-4-2 and Version VE3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A8154AF-E08F-4DF4-1A6F-7D437A4F6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1686" y="3676009"/>
            <a:ext cx="6415378" cy="1748137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IPv4 Addressing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92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/>
              <a:t>Video – Network, Host and Broadcast Addresses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3899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2E9A2-7F9F-404A-B632-433B3DD7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80" y="964248"/>
            <a:ext cx="5023479" cy="27857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" y="445771"/>
            <a:ext cx="9192953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IPv4 Address Structure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Network, Host, and Broadcast Addresses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52" y="1331670"/>
            <a:ext cx="6243148" cy="132838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Within each network are three types of IP addresses: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Network address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Host addresses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Broadcast address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3C58AD-E4FB-4E6F-A2AA-5493C4001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43317"/>
              </p:ext>
            </p:extLst>
          </p:nvPr>
        </p:nvGraphicFramePr>
        <p:xfrm>
          <a:off x="860541" y="3629738"/>
          <a:ext cx="7685228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983">
                  <a:extLst>
                    <a:ext uri="{9D8B030D-6E8A-4147-A177-3AD203B41FA5}">
                      <a16:colId xmlns:a16="http://schemas.microsoft.com/office/drawing/2014/main" val="6951079"/>
                    </a:ext>
                  </a:extLst>
                </a:gridCol>
                <a:gridCol w="3442897">
                  <a:extLst>
                    <a:ext uri="{9D8B030D-6E8A-4147-A177-3AD203B41FA5}">
                      <a16:colId xmlns:a16="http://schemas.microsoft.com/office/drawing/2014/main" val="3669600987"/>
                    </a:ext>
                  </a:extLst>
                </a:gridCol>
                <a:gridCol w="1151186">
                  <a:extLst>
                    <a:ext uri="{9D8B030D-6E8A-4147-A177-3AD203B41FA5}">
                      <a16:colId xmlns:a16="http://schemas.microsoft.com/office/drawing/2014/main" val="1195186617"/>
                    </a:ext>
                  </a:extLst>
                </a:gridCol>
                <a:gridCol w="1183162">
                  <a:extLst>
                    <a:ext uri="{9D8B030D-6E8A-4147-A177-3AD203B41FA5}">
                      <a16:colId xmlns:a16="http://schemas.microsoft.com/office/drawing/2014/main" val="3408647017"/>
                    </a:ext>
                  </a:extLst>
                </a:gridCol>
              </a:tblGrid>
              <a:tr h="469726">
                <a:tc>
                  <a:txBody>
                    <a:bodyPr/>
                    <a:lstStyle/>
                    <a:p>
                      <a:endParaRPr lang="en-CA" sz="2000" dirty="0"/>
                    </a:p>
                  </a:txBody>
                  <a:tcPr marL="31750" marR="31750" marT="31750" marB="317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dirty="0">
                          <a:effectLst/>
                        </a:rPr>
                        <a:t>Network Portion</a:t>
                      </a:r>
                      <a:endParaRPr lang="en-CA" sz="16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dirty="0">
                          <a:effectLst/>
                        </a:rPr>
                        <a:t>Host Portion</a:t>
                      </a:r>
                      <a:endParaRPr lang="en-CA" sz="16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dirty="0">
                          <a:effectLst/>
                        </a:rPr>
                        <a:t>Host Bits</a:t>
                      </a:r>
                      <a:endParaRPr lang="en-CA" sz="16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17013316"/>
                  </a:ext>
                </a:extLst>
              </a:tr>
              <a:tr h="454171"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</a:rPr>
                        <a:t>Subnet mask </a:t>
                      </a:r>
                    </a:p>
                    <a:p>
                      <a:pPr fontAlgn="ctr"/>
                      <a:r>
                        <a:rPr lang="en-CA" sz="1400" b="1" dirty="0">
                          <a:effectLst/>
                        </a:rPr>
                        <a:t>255.255.255.</a:t>
                      </a:r>
                      <a:r>
                        <a:rPr lang="en-CA" sz="1400" b="0" dirty="0">
                          <a:effectLst/>
                        </a:rPr>
                        <a:t>0 or </a:t>
                      </a:r>
                      <a:r>
                        <a:rPr lang="en-CA" sz="1400" b="1" dirty="0">
                          <a:effectLst/>
                        </a:rPr>
                        <a:t>/24</a:t>
                      </a:r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255      255      255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11111111 11111111 11111111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2010678"/>
                  </a:ext>
                </a:extLst>
              </a:tr>
              <a:tr h="454171"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</a:rPr>
                        <a:t>Network address </a:t>
                      </a:r>
                    </a:p>
                    <a:p>
                      <a:pPr fontAlgn="ctr"/>
                      <a:r>
                        <a:rPr lang="en-CA" sz="1400" b="1" dirty="0">
                          <a:effectLst/>
                        </a:rPr>
                        <a:t>192.168.10.</a:t>
                      </a:r>
                      <a:r>
                        <a:rPr lang="en-CA" sz="1400" b="0" dirty="0">
                          <a:effectLst/>
                        </a:rPr>
                        <a:t>0 or </a:t>
                      </a:r>
                      <a:r>
                        <a:rPr lang="en-CA" sz="1400" b="1" dirty="0">
                          <a:effectLst/>
                        </a:rPr>
                        <a:t>/24</a:t>
                      </a:r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0" dirty="0">
                          <a:effectLst/>
                        </a:rPr>
                        <a:t>All 0s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82796851"/>
                  </a:ext>
                </a:extLst>
              </a:tr>
              <a:tr h="454171"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</a:rPr>
                        <a:t>First address </a:t>
                      </a:r>
                    </a:p>
                    <a:p>
                      <a:pPr fontAlgn="ctr"/>
                      <a:r>
                        <a:rPr lang="en-CA" sz="1400" b="1" dirty="0">
                          <a:effectLst/>
                        </a:rPr>
                        <a:t>192.168.10</a:t>
                      </a:r>
                      <a:r>
                        <a:rPr lang="en-CA" sz="1400" b="0" dirty="0">
                          <a:effectLst/>
                        </a:rPr>
                        <a:t>.1 or </a:t>
                      </a:r>
                      <a:r>
                        <a:rPr lang="en-CA" sz="1400" b="1" dirty="0">
                          <a:effectLst/>
                        </a:rPr>
                        <a:t>/24</a:t>
                      </a:r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0" dirty="0">
                          <a:effectLst/>
                        </a:rPr>
                        <a:t>All 0s and a 1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15409547"/>
                  </a:ext>
                </a:extLst>
              </a:tr>
              <a:tr h="454171"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</a:rPr>
                        <a:t>Last address </a:t>
                      </a:r>
                    </a:p>
                    <a:p>
                      <a:pPr fontAlgn="ctr"/>
                      <a:r>
                        <a:rPr lang="en-CA" sz="1400" b="1" dirty="0">
                          <a:effectLst/>
                        </a:rPr>
                        <a:t>192.168.10</a:t>
                      </a:r>
                      <a:r>
                        <a:rPr lang="en-CA" sz="1400" b="0" dirty="0">
                          <a:effectLst/>
                        </a:rPr>
                        <a:t>.254 or </a:t>
                      </a:r>
                      <a:r>
                        <a:rPr lang="en-CA" sz="1400" b="1" dirty="0">
                          <a:effectLst/>
                        </a:rPr>
                        <a:t>/24</a:t>
                      </a:r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254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0" dirty="0">
                          <a:effectLst/>
                        </a:rPr>
                        <a:t>All 1s and a 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018522862"/>
                  </a:ext>
                </a:extLst>
              </a:tr>
              <a:tr h="454171"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</a:rPr>
                        <a:t>Broadcast address</a:t>
                      </a:r>
                    </a:p>
                    <a:p>
                      <a:pPr fontAlgn="ctr"/>
                      <a:r>
                        <a:rPr lang="en-CA" sz="1400" b="1" dirty="0">
                          <a:effectLst/>
                        </a:rPr>
                        <a:t>192.168.10</a:t>
                      </a:r>
                      <a:r>
                        <a:rPr lang="en-CA" sz="1400" b="0" dirty="0">
                          <a:effectLst/>
                        </a:rPr>
                        <a:t>.255 or </a:t>
                      </a:r>
                      <a:r>
                        <a:rPr lang="en-CA" sz="1400" b="1" dirty="0">
                          <a:effectLst/>
                        </a:rPr>
                        <a:t>/24</a:t>
                      </a:r>
                      <a:endParaRPr lang="en-CA" sz="14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b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0" dirty="0">
                          <a:effectLst/>
                        </a:rPr>
                        <a:t>All 1s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729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</a:t>
            </a:r>
            <a:r>
              <a:rPr lang="en-US" dirty="0" err="1"/>
              <a:t>ANDing</a:t>
            </a:r>
            <a:r>
              <a:rPr lang="en-US" dirty="0"/>
              <a:t> to Determine the Network Address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46557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/>
              <a:t>Check your understanding – 8.1 IPv4 Address Structure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07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8.2 IPv4 Unicast, Broadcast, and Multicast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9209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2923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IPv4 Unicast, Broadcast, and Multicast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Unicast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1" y="1541777"/>
            <a:ext cx="8717280" cy="118077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Unicast transmission is sending a packet to one destination IP address.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For example, the PC at 172.16.4.1 sends a unicast packet to the printer at 172.16.4.253.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E06A5-43CA-4616-9CC2-40C3C98F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" y="2989565"/>
            <a:ext cx="3584447" cy="30759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084AC-73BA-4205-822C-80E03F10B01A}"/>
              </a:ext>
            </a:extLst>
          </p:cNvPr>
          <p:cNvSpPr/>
          <p:nvPr/>
        </p:nvSpPr>
        <p:spPr>
          <a:xfrm>
            <a:off x="3706366" y="3751871"/>
            <a:ext cx="1074577" cy="768051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A7C70-F6C2-47F7-8084-E8C34124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52" y="2989565"/>
            <a:ext cx="4055925" cy="33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0052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IPv4 Unicast, Broadcast, and Multicast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Broadcast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209750"/>
            <a:ext cx="8280057" cy="100166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Broadcast </a:t>
            </a: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transmission is sending a packet to all other destination IP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For example, the PC at 172.16.4.1 sends a broadcast packet to all IPv4 hosts.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68B31-29E2-43C7-A438-1CE3A9BE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3032924"/>
            <a:ext cx="4105925" cy="35350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1DB5E3-6538-4D97-B86F-3537291085CA}"/>
              </a:ext>
            </a:extLst>
          </p:cNvPr>
          <p:cNvSpPr/>
          <p:nvPr/>
        </p:nvSpPr>
        <p:spPr>
          <a:xfrm>
            <a:off x="3647591" y="3845020"/>
            <a:ext cx="1418908" cy="787940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D91D6-8B82-4552-BA7F-ACD3DC67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499" y="2849710"/>
            <a:ext cx="4000650" cy="34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703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IPv4 Unicast, Broadcast, and Multicast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Multicast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36" y="1251391"/>
            <a:ext cx="8280057" cy="118077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Multicast </a:t>
            </a: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transmission is sending a packet to a multicast address group.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For example, the PC at 172.16.4.1 sends a multicast packet to the multicast group address 224.10.10.5.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8B46F-E225-4F03-B437-98A0BB4F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" y="3287954"/>
            <a:ext cx="3886595" cy="29452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B0C162D-3A37-40E3-9806-62C97CB24D0F}"/>
              </a:ext>
            </a:extLst>
          </p:cNvPr>
          <p:cNvSpPr/>
          <p:nvPr/>
        </p:nvSpPr>
        <p:spPr>
          <a:xfrm>
            <a:off x="3261498" y="3742988"/>
            <a:ext cx="1476427" cy="859491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59E69-3898-4F73-83D5-D2A1CF5F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54" y="3212909"/>
            <a:ext cx="4084659" cy="30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Unicast, Broadcast, or Multicast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7728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8.3 Types of IPv4 Addresses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626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16782" y="850682"/>
            <a:ext cx="6971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03BE17-8BB3-DF41-A2CF-06DE014D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42677"/>
              </p:ext>
            </p:extLst>
          </p:nvPr>
        </p:nvGraphicFramePr>
        <p:xfrm>
          <a:off x="242568" y="1820546"/>
          <a:ext cx="8720852" cy="38215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36555">
                  <a:extLst>
                    <a:ext uri="{9D8B030D-6E8A-4147-A177-3AD203B41FA5}">
                      <a16:colId xmlns:a16="http://schemas.microsoft.com/office/drawing/2014/main" val="2579019526"/>
                    </a:ext>
                  </a:extLst>
                </a:gridCol>
                <a:gridCol w="4984297">
                  <a:extLst>
                    <a:ext uri="{9D8B030D-6E8A-4147-A177-3AD203B41FA5}">
                      <a16:colId xmlns:a16="http://schemas.microsoft.com/office/drawing/2014/main" val="1764220437"/>
                    </a:ext>
                  </a:extLst>
                </a:gridCol>
              </a:tblGrid>
              <a:tr h="40321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dirty="0">
                          <a:effectLst/>
                          <a:latin typeface="Century Gothic" panose="020B0502020202020204" pitchFamily="34" charset="0"/>
                        </a:rPr>
                        <a:t>Topic Title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dirty="0">
                          <a:effectLst/>
                          <a:latin typeface="Century Gothic" panose="020B0502020202020204" pitchFamily="34" charset="0"/>
                        </a:rPr>
                        <a:t>Topic Objective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42401779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IPv4 Address Structure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Describe the structure of an IPv4 address including the network portion, the host portion, and the subnet mask.</a:t>
                      </a: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IPv4 Unicast, Broadcast, and Multicast</a:t>
                      </a:r>
                      <a:endParaRPr lang="en-US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Compare the characteristics and uses of the unicast, broadcast and multicast IPv4 addresses.</a:t>
                      </a: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Types of IPv4 Addresses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public, private, and reserved IPv4 addresses.</a:t>
                      </a: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Network Segmentation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how subnetting segments a network to enable better communication.</a:t>
                      </a: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Subnet an IPv4 Network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Calculate IPv4 subnets for a /24 prefix.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72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73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Types of IPv4 Addresses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CA" dirty="0">
                <a:latin typeface="Century Gothic" panose="020B0502020202020204" pitchFamily="34" charset="0"/>
              </a:rPr>
              <a:t>Public and Private IPv4 Addresses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2" y="1712670"/>
            <a:ext cx="8280057" cy="825923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As defined in in RFC 1918, public IPv4 addresses are globally routed between internet service provider (ISP) routers.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However, private addresses are not globally routable.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8479601-5CDB-4C0D-B13C-379A83A14207}"/>
              </a:ext>
            </a:extLst>
          </p:cNvPr>
          <p:cNvSpPr txBox="1">
            <a:spLocks/>
          </p:cNvSpPr>
          <p:nvPr/>
        </p:nvSpPr>
        <p:spPr>
          <a:xfrm>
            <a:off x="157652" y="2538592"/>
            <a:ext cx="4269121" cy="246035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Private addresses are common blocks of addresses used by most organizations to assign IPv4 addresses to internal hosts.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Private IPv4 addresses are not unique and can be used internally within any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4CF3-2CFA-4BA2-948A-BF99DA4FD67D}"/>
              </a:ext>
            </a:extLst>
          </p:cNvPr>
          <p:cNvGraphicFramePr>
            <a:graphicFrameLocks noGrp="1"/>
          </p:cNvGraphicFramePr>
          <p:nvPr/>
        </p:nvGraphicFramePr>
        <p:xfrm>
          <a:off x="4426773" y="2538591"/>
          <a:ext cx="4595307" cy="271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883">
                  <a:extLst>
                    <a:ext uri="{9D8B030D-6E8A-4147-A177-3AD203B41FA5}">
                      <a16:colId xmlns:a16="http://schemas.microsoft.com/office/drawing/2014/main" val="828829070"/>
                    </a:ext>
                  </a:extLst>
                </a:gridCol>
                <a:gridCol w="3057424">
                  <a:extLst>
                    <a:ext uri="{9D8B030D-6E8A-4147-A177-3AD203B41FA5}">
                      <a16:colId xmlns:a16="http://schemas.microsoft.com/office/drawing/2014/main" val="1771473634"/>
                    </a:ext>
                  </a:extLst>
                </a:gridCol>
              </a:tblGrid>
              <a:tr h="68324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700" b="1" dirty="0">
                          <a:effectLst/>
                          <a:latin typeface="Century Gothic" panose="020B0502020202020204" pitchFamily="34" charset="0"/>
                        </a:rPr>
                        <a:t>Network Address and Prefix</a:t>
                      </a:r>
                      <a:endParaRPr lang="en-CA" sz="17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700" b="1" dirty="0">
                          <a:effectLst/>
                          <a:latin typeface="Century Gothic" panose="020B0502020202020204" pitchFamily="34" charset="0"/>
                        </a:rPr>
                        <a:t>RFC 1918 Private Address Range</a:t>
                      </a:r>
                      <a:endParaRPr lang="en-CA" sz="17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171941068"/>
                  </a:ext>
                </a:extLst>
              </a:tr>
              <a:tr h="625691"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10.0.0.0/8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10.0.0.0 - 10.255.255.255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15275534"/>
                  </a:ext>
                </a:extLst>
              </a:tr>
              <a:tr h="625691"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172.16.0.0/12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172.16.0.0 - 172.31.255.255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058997535"/>
                  </a:ext>
                </a:extLst>
              </a:tr>
              <a:tr h="625691"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192.168.0.0/16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700" b="0" dirty="0">
                          <a:effectLst/>
                          <a:latin typeface="Century Gothic" panose="020B0502020202020204" pitchFamily="34" charset="0"/>
                        </a:rPr>
                        <a:t>192.168.0.0 - 192.168.255.255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9775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57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E9573-E9D0-43E1-8820-1689885B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71" y="2440861"/>
            <a:ext cx="5806289" cy="37772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Types of IPv4 Addresses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Routing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12669"/>
            <a:ext cx="8280057" cy="728192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Network Address Translation (NAT) translates private IPv4 addresses to public IPv4 addresses.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B41F94C-72F5-4291-BC41-D3CA12CF0380}"/>
              </a:ext>
            </a:extLst>
          </p:cNvPr>
          <p:cNvSpPr txBox="1">
            <a:spLocks/>
          </p:cNvSpPr>
          <p:nvPr/>
        </p:nvSpPr>
        <p:spPr>
          <a:xfrm>
            <a:off x="431972" y="2541008"/>
            <a:ext cx="290573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NAT is typically enabled on the edge router connecting to the internet.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It translates the internal private address to a public global IP address.</a:t>
            </a:r>
          </a:p>
        </p:txBody>
      </p:sp>
    </p:spTree>
    <p:extLst>
      <p:ext uri="{BB962C8B-B14F-4D97-AF65-F5344CB8AC3E}">
        <p14:creationId xmlns:p14="http://schemas.microsoft.com/office/powerpoint/2010/main" val="17263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Pass or Block IPv4 Addresses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9022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55665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Types of IPv4 Addresses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Special Use IPv4 Addresses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324757"/>
            <a:ext cx="4799905" cy="1478990"/>
          </a:xfrm>
        </p:spPr>
        <p:txBody>
          <a:bodyPr/>
          <a:lstStyle/>
          <a:p>
            <a:pPr marL="0" indent="0" algn="just"/>
            <a:r>
              <a:rPr lang="en-CA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Loopback addresses</a:t>
            </a:r>
            <a:endParaRPr lang="en-US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127.0.0.0 /8 (127.0.0.1 to 127.255.255.254)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Commonly identified as only 127.0.0.1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Used on a host to test if TCP/IP is operational.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57F18-BC87-45CB-B8E6-D449D452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67" y="3220854"/>
            <a:ext cx="5628147" cy="138470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B257E1-0405-4735-85E9-547525F12CE6}"/>
              </a:ext>
            </a:extLst>
          </p:cNvPr>
          <p:cNvSpPr txBox="1">
            <a:spLocks/>
          </p:cNvSpPr>
          <p:nvPr/>
        </p:nvSpPr>
        <p:spPr>
          <a:xfrm>
            <a:off x="431972" y="4736113"/>
            <a:ext cx="8206421" cy="190695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CA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Link-Local addresses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169.254.0.0 /16 (169.254.0.1 to 169.254.255.254)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Commonly known as the Automatic Private IP Addressing (APIPA) addresses or self-assigned addresses.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Used by Windows DHCP clients to self-configure when no DHCP servers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421511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01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Types of IPv4 Addresses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Legacy Classful Addressing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DBF03-421E-4564-9492-4248ADB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650" y="2501671"/>
            <a:ext cx="4091350" cy="23751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93" y="1497263"/>
            <a:ext cx="4956309" cy="4060826"/>
          </a:xfrm>
        </p:spPr>
        <p:txBody>
          <a:bodyPr/>
          <a:lstStyle/>
          <a:p>
            <a:pPr marL="0" indent="0" algn="just"/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RFC 790 (1981) allocated IPv4 addresses in classes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 A (0.0.0.0/8 to 127.0.0.0/8)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 B (128.0.0.0 /16 – 191.255.0.0 /16)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 C (192.0.0.0 /24 – 223.255.255.0 /24)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 D (224.0.0.0 to 239.0.0.0)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 E (240.0.0.0 – 255.0.0.0)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Classful addressing wasted many IPv4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Classful address allocation was replaced with classless addressing which ignores the rules of classes (A, B, C). </a:t>
            </a:r>
          </a:p>
        </p:txBody>
      </p:sp>
    </p:spTree>
    <p:extLst>
      <p:ext uri="{BB962C8B-B14F-4D97-AF65-F5344CB8AC3E}">
        <p14:creationId xmlns:p14="http://schemas.microsoft.com/office/powerpoint/2010/main" val="13674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Types of IPv4 Addresses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Assignment of IP Addresses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12670"/>
            <a:ext cx="8280057" cy="73771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The Internet Assigned Numbers Authority (IANA) manages and allocates blocks of IPv4 and IPv6 addresses to five Regional Internet Registries (RIRs). 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09BC4D9-9184-42D7-839E-39E96E08A3D4}"/>
              </a:ext>
            </a:extLst>
          </p:cNvPr>
          <p:cNvSpPr txBox="1">
            <a:spLocks/>
          </p:cNvSpPr>
          <p:nvPr/>
        </p:nvSpPr>
        <p:spPr>
          <a:xfrm>
            <a:off x="431972" y="2782207"/>
            <a:ext cx="3337951" cy="2248249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RIRs are responsible for allocating IP addresses to ISPs who provide IPv4 address blocks to smaller ISPs and organizations.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C39C3-1B89-41EA-828D-DA77348A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23" y="2573963"/>
            <a:ext cx="5206700" cy="2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Public or Private IPv4 Address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79809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8.3 Types of IPv4 Addresses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25087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8.4 Network Segmentation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57031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2" y="535063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Network Segmentation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Broadcast Domains and Segmentation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43" y="1422401"/>
            <a:ext cx="8624955" cy="1190197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Many protocols use broadcasts or multicasts (e.g., ARP use broadcasts to locate other devices, hosts send DHCP discover broadcasts to locate a DHCP server.)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Switches propagate broadcasts out all interfaces except the interface on which it was received.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398782-9905-4785-9579-06EB0167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" y="3062567"/>
            <a:ext cx="5120208" cy="304867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5B5FA5-3694-4D86-AB3C-0BB4544AC221}"/>
              </a:ext>
            </a:extLst>
          </p:cNvPr>
          <p:cNvSpPr txBox="1">
            <a:spLocks/>
          </p:cNvSpPr>
          <p:nvPr/>
        </p:nvSpPr>
        <p:spPr>
          <a:xfrm>
            <a:off x="5464792" y="3062567"/>
            <a:ext cx="3324206" cy="234446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The only device that stops broadcasts is a router.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Routers do not propagate broadcasts.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Each router interface connects to a broadcast domain and broadcasts are only propagated within that specific broadcast domain.</a:t>
            </a:r>
          </a:p>
        </p:txBody>
      </p:sp>
    </p:spTree>
    <p:extLst>
      <p:ext uri="{BB962C8B-B14F-4D97-AF65-F5344CB8AC3E}">
        <p14:creationId xmlns:p14="http://schemas.microsoft.com/office/powerpoint/2010/main" val="6899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to: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Convert between binary and decimal numbering systems.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the structure of an IPv4 address including the network portion, the host portion, and the subnet mask.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Compare the characteristics and uses of the unicast, broadcast, and multicast IPv4 addresses.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Explain public, private, and reserved IPv4 addresses.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Explain the need for IPv6 addressing.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the representation of an IPv6 address.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types of IPv6 network addresses.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Explain how ICMP is used to test network connectivity.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Use ping and </a:t>
            </a:r>
            <a:r>
              <a:rPr lang="en-US" sz="1800" dirty="0" err="1">
                <a:latin typeface="Century Gothic" panose="020B0502020202020204" pitchFamily="34" charset="0"/>
              </a:rPr>
              <a:t>traceroute</a:t>
            </a:r>
            <a:r>
              <a:rPr lang="en-US" sz="1800" dirty="0">
                <a:latin typeface="Century Gothic" panose="020B0502020202020204" pitchFamily="34" charset="0"/>
              </a:rPr>
              <a:t> utilities to test network connectivity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345543" y="826186"/>
            <a:ext cx="45608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68533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520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Network Segmentation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Problems with Large Broadcast Domains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92" y="1439323"/>
            <a:ext cx="4807003" cy="389946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A problem with a large broadcast domain is that these hosts can generate excessive broadcasts and negatively affect the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9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The solution is to reduce the size of the network to create smaller broadcast domains in a process called subnetting.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9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Dividing the network address 172.16.0.0 /16 into two subnets of 200 users each: 172.16.0.0 /24 and 172.16.1.0 /24.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900" dirty="0">
                <a:solidFill>
                  <a:srgbClr val="000000"/>
                </a:solidFill>
                <a:latin typeface="Century Gothic" panose="020B0502020202020204" pitchFamily="34" charset="0"/>
              </a:rPr>
              <a:t>Broadcasts are only propagated within the smaller broadcast domains.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A91AF-16E4-4E33-B4E6-A586D335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12" y="1335340"/>
            <a:ext cx="3715508" cy="220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46CC1-6CFB-4882-AB1A-AEF0BB43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95" y="3907481"/>
            <a:ext cx="4111369" cy="1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571652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Network Segmentation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Reasons for Segmenting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56" y="1418340"/>
            <a:ext cx="8280057" cy="155005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Subnetting reduces overall network traffic and improves network performance.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It can be used to implement security policies between subnets.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Subnetting reduces the number of devices affected by abnormal broadcast traffic.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Subnets are used for a variety of reasons including by: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8B652-544C-4DA4-843F-B9A537AD3E84}"/>
              </a:ext>
            </a:extLst>
          </p:cNvPr>
          <p:cNvSpPr/>
          <p:nvPr/>
        </p:nvSpPr>
        <p:spPr>
          <a:xfrm>
            <a:off x="375431" y="3867411"/>
            <a:ext cx="2698320" cy="1806839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Location</a:t>
            </a:r>
            <a:endParaRPr lang="en-CA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0E2D3-D553-4D04-B410-56EFCD0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6" y="4290004"/>
            <a:ext cx="2789064" cy="1318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C4029-1176-45DF-9BD6-D3DC9A0400D7}"/>
              </a:ext>
            </a:extLst>
          </p:cNvPr>
          <p:cNvSpPr/>
          <p:nvPr/>
        </p:nvSpPr>
        <p:spPr>
          <a:xfrm>
            <a:off x="3342986" y="3867410"/>
            <a:ext cx="2698320" cy="2036970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Group or Function</a:t>
            </a:r>
            <a:endParaRPr lang="en-CA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2D7C8-8057-4C93-9478-2A5D8FE1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52" y="4261676"/>
            <a:ext cx="2372228" cy="1571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E73D0-B95E-40DB-9C64-6AF021F99C3A}"/>
              </a:ext>
            </a:extLst>
          </p:cNvPr>
          <p:cNvSpPr/>
          <p:nvPr/>
        </p:nvSpPr>
        <p:spPr>
          <a:xfrm>
            <a:off x="6319781" y="3858871"/>
            <a:ext cx="2523186" cy="2036970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Device Type</a:t>
            </a:r>
            <a:endParaRPr lang="en-CA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53623-0268-429C-9C1F-8E5C4E0CD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32" y="4276206"/>
            <a:ext cx="2372228" cy="1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8.4 Network Segmentation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6059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8.5 Subnet and IPv4 Network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18594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69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Subnet an IPv4 Network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CA" dirty="0">
                <a:latin typeface="Century Gothic" panose="020B0502020202020204" pitchFamily="34" charset="0"/>
              </a:rPr>
              <a:t>Subnet on an Octet Boundary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92" y="1299528"/>
            <a:ext cx="8452948" cy="1114783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Networks are most easily subnetted at the octet boundary of /8, /16, and /24.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Notice that using longer prefix lengths decreases the number of hosts per subnet.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61C527-BCD3-42E1-8735-11AC62583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628"/>
              </p:ext>
            </p:extLst>
          </p:nvPr>
        </p:nvGraphicFramePr>
        <p:xfrm>
          <a:off x="157652" y="2773678"/>
          <a:ext cx="8818708" cy="330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993">
                  <a:extLst>
                    <a:ext uri="{9D8B030D-6E8A-4147-A177-3AD203B41FA5}">
                      <a16:colId xmlns:a16="http://schemas.microsoft.com/office/drawing/2014/main" val="401309278"/>
                    </a:ext>
                  </a:extLst>
                </a:gridCol>
                <a:gridCol w="1554298">
                  <a:extLst>
                    <a:ext uri="{9D8B030D-6E8A-4147-A177-3AD203B41FA5}">
                      <a16:colId xmlns:a16="http://schemas.microsoft.com/office/drawing/2014/main" val="1282189193"/>
                    </a:ext>
                  </a:extLst>
                </a:gridCol>
                <a:gridCol w="4442424">
                  <a:extLst>
                    <a:ext uri="{9D8B030D-6E8A-4147-A177-3AD203B41FA5}">
                      <a16:colId xmlns:a16="http://schemas.microsoft.com/office/drawing/2014/main" val="2307218981"/>
                    </a:ext>
                  </a:extLst>
                </a:gridCol>
                <a:gridCol w="1410993">
                  <a:extLst>
                    <a:ext uri="{9D8B030D-6E8A-4147-A177-3AD203B41FA5}">
                      <a16:colId xmlns:a16="http://schemas.microsoft.com/office/drawing/2014/main" val="1338141003"/>
                    </a:ext>
                  </a:extLst>
                </a:gridCol>
              </a:tblGrid>
              <a:tr h="64912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Prefix Length</a:t>
                      </a:r>
                      <a:endParaRPr lang="en-CA" sz="18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Subnet Mask</a:t>
                      </a:r>
                      <a:endParaRPr lang="en-CA" sz="18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Subnet Mask in Binary (n = network, h = host)</a:t>
                      </a:r>
                      <a:endParaRPr lang="en-CA" sz="18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# of hosts</a:t>
                      </a:r>
                      <a:endParaRPr lang="en-CA" sz="18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0614944"/>
                  </a:ext>
                </a:extLst>
              </a:tr>
              <a:tr h="698027"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/8</a:t>
                      </a:r>
                      <a:endParaRPr lang="en-CA" sz="18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255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</a:rPr>
                        <a:t>.0.0.0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.hhhhhhhh.hhhhhhhh.hhhhhhhh </a:t>
                      </a:r>
                      <a:b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.00000000.00000000.00000000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  <a:latin typeface="Century Gothic" panose="020B0502020202020204" pitchFamily="34" charset="0"/>
                        </a:rPr>
                        <a:t>16,777,214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37917206"/>
                  </a:ext>
                </a:extLst>
              </a:tr>
              <a:tr h="698027"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8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255.255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.hhhhhhhh.hhhhhhhh </a:t>
                      </a:r>
                      <a:b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  <a:latin typeface="Century Gothic" panose="020B0502020202020204" pitchFamily="34" charset="0"/>
                        </a:rPr>
                        <a:t>65,534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750285378"/>
                  </a:ext>
                </a:extLst>
              </a:tr>
              <a:tr h="698027"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8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</a:rPr>
                        <a:t>255.255.255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.hhhhhhhh </a:t>
                      </a:r>
                      <a:b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8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</a:t>
                      </a:r>
                      <a:r>
                        <a:rPr lang="en-CA" sz="18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400" b="0" dirty="0"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444667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2510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an IPv4 Network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Subnet on an Octet Boundary (Cont.)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1" y="1364347"/>
            <a:ext cx="8280057" cy="3625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 the first table 10.0.0.0/8 is subnetted using /16 and in the second table, a /24 mask.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270C55-FA5F-44D6-BE83-71DEA8A80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72380"/>
              </p:ext>
            </p:extLst>
          </p:nvPr>
        </p:nvGraphicFramePr>
        <p:xfrm>
          <a:off x="121920" y="2096184"/>
          <a:ext cx="4277189" cy="4148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463">
                  <a:extLst>
                    <a:ext uri="{9D8B030D-6E8A-4147-A177-3AD203B41FA5}">
                      <a16:colId xmlns:a16="http://schemas.microsoft.com/office/drawing/2014/main" val="1832368472"/>
                    </a:ext>
                  </a:extLst>
                </a:gridCol>
                <a:gridCol w="1923911">
                  <a:extLst>
                    <a:ext uri="{9D8B030D-6E8A-4147-A177-3AD203B41FA5}">
                      <a16:colId xmlns:a16="http://schemas.microsoft.com/office/drawing/2014/main" val="3133033927"/>
                    </a:ext>
                  </a:extLst>
                </a:gridCol>
                <a:gridCol w="1119815">
                  <a:extLst>
                    <a:ext uri="{9D8B030D-6E8A-4147-A177-3AD203B41FA5}">
                      <a16:colId xmlns:a16="http://schemas.microsoft.com/office/drawing/2014/main" val="1854765229"/>
                    </a:ext>
                  </a:extLst>
                </a:gridCol>
              </a:tblGrid>
              <a:tr h="56241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Subnet Address</a:t>
                      </a:r>
                      <a:b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(256 Possible Subnets)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Host Range</a:t>
                      </a:r>
                      <a:b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(65,534 possible hosts per subnet)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Broadcast</a:t>
                      </a:r>
                      <a:endParaRPr lang="en-CA" sz="13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21925027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43493669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59356146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17579166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10.3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10.3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10.3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10.3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46693201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10.4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10.4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10.4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10.4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60802008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140251696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10.6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10.6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10.6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10.6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79384603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10.7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10.7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10.7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10.7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19694656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11108504"/>
                  </a:ext>
                </a:extLst>
              </a:tr>
              <a:tr h="314784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/16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6941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119983-4ED6-4A9F-ABB0-451D571C3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009329"/>
              </p:ext>
            </p:extLst>
          </p:nvPr>
        </p:nvGraphicFramePr>
        <p:xfrm>
          <a:off x="4518660" y="2096184"/>
          <a:ext cx="4503420" cy="419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704">
                  <a:extLst>
                    <a:ext uri="{9D8B030D-6E8A-4147-A177-3AD203B41FA5}">
                      <a16:colId xmlns:a16="http://schemas.microsoft.com/office/drawing/2014/main" val="1832368472"/>
                    </a:ext>
                  </a:extLst>
                </a:gridCol>
                <a:gridCol w="2167511">
                  <a:extLst>
                    <a:ext uri="{9D8B030D-6E8A-4147-A177-3AD203B41FA5}">
                      <a16:colId xmlns:a16="http://schemas.microsoft.com/office/drawing/2014/main" val="3133033927"/>
                    </a:ext>
                  </a:extLst>
                </a:gridCol>
                <a:gridCol w="1037205">
                  <a:extLst>
                    <a:ext uri="{9D8B030D-6E8A-4147-A177-3AD203B41FA5}">
                      <a16:colId xmlns:a16="http://schemas.microsoft.com/office/drawing/2014/main" val="1854765229"/>
                    </a:ext>
                  </a:extLst>
                </a:gridCol>
              </a:tblGrid>
              <a:tr h="56001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Subnet Address</a:t>
                      </a:r>
                      <a:b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(65,536 Possible Subnets)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Host Range</a:t>
                      </a:r>
                      <a:b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(254 possible hosts per subnet)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Broadcast</a:t>
                      </a:r>
                      <a:endParaRPr lang="en-CA" sz="13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21925027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48350670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838933585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43493669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59356146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10.0.255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17579166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46693201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10.1.1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60802008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10.1.2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140251696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79384603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10.100.0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10.100.0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10.100.0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10.100.0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19694656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11108504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  <a:endParaRPr lang="en-CA" sz="13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.1 - </a:t>
                      </a:r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10.2255.255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300" b="1" dirty="0">
                          <a:effectLst/>
                          <a:latin typeface="Century Gothic" panose="020B0502020202020204" pitchFamily="34" charset="0"/>
                        </a:rPr>
                        <a:t>10.255.255</a:t>
                      </a:r>
                      <a:r>
                        <a:rPr lang="en-CA" sz="1300" b="0" dirty="0">
                          <a:effectLst/>
                          <a:latin typeface="Century Gothic" panose="020B0502020202020204" pitchFamily="34" charset="0"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694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0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73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Subnet an IPv4 Network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CA" dirty="0">
                <a:latin typeface="Century Gothic" panose="020B0502020202020204" pitchFamily="34" charset="0"/>
              </a:rPr>
              <a:t>Subnet within an Octet Boundary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362149"/>
            <a:ext cx="8280057" cy="4643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Refer to the table to see six ways to subnet a /24 network.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5DF15-7779-4ED6-8960-EFEFE4B7C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675"/>
              </p:ext>
            </p:extLst>
          </p:nvPr>
        </p:nvGraphicFramePr>
        <p:xfrm>
          <a:off x="259080" y="2024603"/>
          <a:ext cx="8610599" cy="36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92">
                  <a:extLst>
                    <a:ext uri="{9D8B030D-6E8A-4147-A177-3AD203B41FA5}">
                      <a16:colId xmlns:a16="http://schemas.microsoft.com/office/drawing/2014/main" val="3173678455"/>
                    </a:ext>
                  </a:extLst>
                </a:gridCol>
                <a:gridCol w="1540741">
                  <a:extLst>
                    <a:ext uri="{9D8B030D-6E8A-4147-A177-3AD203B41FA5}">
                      <a16:colId xmlns:a16="http://schemas.microsoft.com/office/drawing/2014/main" val="1538934761"/>
                    </a:ext>
                  </a:extLst>
                </a:gridCol>
                <a:gridCol w="3957598">
                  <a:extLst>
                    <a:ext uri="{9D8B030D-6E8A-4147-A177-3AD203B41FA5}">
                      <a16:colId xmlns:a16="http://schemas.microsoft.com/office/drawing/2014/main" val="1045760004"/>
                    </a:ext>
                  </a:extLst>
                </a:gridCol>
                <a:gridCol w="957173">
                  <a:extLst>
                    <a:ext uri="{9D8B030D-6E8A-4147-A177-3AD203B41FA5}">
                      <a16:colId xmlns:a16="http://schemas.microsoft.com/office/drawing/2014/main" val="2485496051"/>
                    </a:ext>
                  </a:extLst>
                </a:gridCol>
                <a:gridCol w="926395">
                  <a:extLst>
                    <a:ext uri="{9D8B030D-6E8A-4147-A177-3AD203B41FA5}">
                      <a16:colId xmlns:a16="http://schemas.microsoft.com/office/drawing/2014/main" val="66000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Prefix Length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Subnet Mask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Subnet Mask in Binary</a:t>
                      </a:r>
                      <a:b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(n = network, h = host)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# of subnets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# of hosts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758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012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9912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647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9468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32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9025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64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102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3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The Subnet Mask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78157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Subnet with the Magic Numbers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145664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8.6 Subnet a Slash 16 and a Slash 8 Prefix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8432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n-US" altLang="en-US" sz="2000" dirty="0">
                <a:latin typeface="Century Gothic" panose="020B0502020202020204" pitchFamily="34" charset="0"/>
              </a:rPr>
              <a:t>binary and decimal</a:t>
            </a:r>
          </a:p>
          <a:p>
            <a:pPr algn="just"/>
            <a:r>
              <a:rPr lang="en-US" altLang="en-US" sz="2000" dirty="0">
                <a:latin typeface="Century Gothic" panose="020B0502020202020204" pitchFamily="34" charset="0"/>
              </a:rPr>
              <a:t>octet</a:t>
            </a:r>
          </a:p>
          <a:p>
            <a:pPr algn="just"/>
            <a:r>
              <a:rPr lang="en-US" altLang="en-US" sz="2000" dirty="0">
                <a:latin typeface="Century Gothic" panose="020B0502020202020204" pitchFamily="34" charset="0"/>
              </a:rPr>
              <a:t>prefix length</a:t>
            </a:r>
          </a:p>
          <a:p>
            <a:pPr algn="just"/>
            <a:r>
              <a:rPr lang="en-US" altLang="en-US" sz="2000" dirty="0">
                <a:latin typeface="Century Gothic" panose="020B0502020202020204" pitchFamily="34" charset="0"/>
              </a:rPr>
              <a:t>network address</a:t>
            </a:r>
          </a:p>
          <a:p>
            <a:pPr algn="just"/>
            <a:r>
              <a:rPr lang="en-US" altLang="en-US" sz="2000" dirty="0">
                <a:latin typeface="Century Gothic" panose="020B0502020202020204" pitchFamily="34" charset="0"/>
              </a:rPr>
              <a:t>broadcast address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subnet mask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public and private IPv4 address</a:t>
            </a:r>
          </a:p>
          <a:p>
            <a:pPr marL="0" indent="0" algn="just">
              <a:buNone/>
            </a:pP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69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85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a Slash 16 and a Slash 8 Prefix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Create Subnets with a Slash 16 prefix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2F2256-EB3D-415D-8AD3-8D728E435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29" y="1055688"/>
            <a:ext cx="8674951" cy="37687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table highlights all the possible scenarios for subnetting a /16 prefix.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E0FA95-43CC-4153-B365-8C3E8D1B3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30910"/>
              </p:ext>
            </p:extLst>
          </p:nvPr>
        </p:nvGraphicFramePr>
        <p:xfrm>
          <a:off x="335281" y="1432560"/>
          <a:ext cx="8458199" cy="493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59">
                  <a:extLst>
                    <a:ext uri="{9D8B030D-6E8A-4147-A177-3AD203B41FA5}">
                      <a16:colId xmlns:a16="http://schemas.microsoft.com/office/drawing/2014/main" val="340091492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755569675"/>
                    </a:ext>
                  </a:extLst>
                </a:gridCol>
                <a:gridCol w="4815840">
                  <a:extLst>
                    <a:ext uri="{9D8B030D-6E8A-4147-A177-3AD203B41FA5}">
                      <a16:colId xmlns:a16="http://schemas.microsoft.com/office/drawing/2014/main" val="29777553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5779372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59093634"/>
                    </a:ext>
                  </a:extLst>
                </a:gridCol>
              </a:tblGrid>
              <a:tr h="159578"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Prefix Length</a:t>
                      </a:r>
                      <a:endParaRPr lang="en-CA" sz="9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Subnet Mask</a:t>
                      </a:r>
                      <a:endParaRPr lang="en-CA" sz="9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Network Address (n = network, h = host)</a:t>
                      </a:r>
                      <a:endParaRPr lang="en-CA" sz="9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# of subnets</a:t>
                      </a:r>
                      <a:endParaRPr lang="en-CA" sz="9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# of hosts</a:t>
                      </a:r>
                      <a:endParaRPr lang="en-CA" sz="9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4953287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/17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128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 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32766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4377736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/18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192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16382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0766645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/19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224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8190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95088631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240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4094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87745671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248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32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2046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717418088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252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64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1022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9788261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/23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254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128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510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13125813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.hhhhhhhh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256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55671901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512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5700532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1024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8437875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2048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2949982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.255.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4096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47945818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8192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719294433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255.255.</a:t>
                      </a:r>
                      <a:r>
                        <a:rPr lang="en-CA" sz="900" b="1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255.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 </a:t>
                      </a:r>
                      <a:b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</a:t>
                      </a:r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1" dirty="0">
                          <a:effectLst/>
                          <a:latin typeface="Century Gothic" panose="020B0502020202020204" pitchFamily="34" charset="0"/>
                        </a:rPr>
                        <a:t>16384</a:t>
                      </a:r>
                      <a:endParaRPr lang="en-CA" sz="9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900" b="0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088457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8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5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a Slash 16 and a Slash 8 Prefix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Create 100 Subnets with a Slash 16 prefix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73" y="1281367"/>
            <a:ext cx="4536268" cy="3669447"/>
          </a:xfrm>
        </p:spPr>
        <p:txBody>
          <a:bodyPr/>
          <a:lstStyle/>
          <a:p>
            <a:pPr marL="0" indent="0" algn="just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Consider a large enterprise that requires at least 100 subnets and has chosen the private address 172.16.0.0/16 as its internal network address.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figure displays the number of subnets that can be created when borrowing bits from the third octet and the fourth octet.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Notice there are now up to 14 host bits that can be borrowed (i.e., last two bits cannot be borrowed).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To satisfy the requirement of 100 subnets for the enterprise, 7 bits (i.e., 2</a:t>
            </a:r>
            <a:r>
              <a:rPr lang="en-CA" sz="1800" baseline="30000" dirty="0">
                <a:solidFill>
                  <a:srgbClr val="000000"/>
                </a:solidFill>
                <a:latin typeface="Century Gothic" panose="020B0502020202020204" pitchFamily="34" charset="0"/>
              </a:rPr>
              <a:t>7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= 128 subnets) would need to be borrowed (for a total of 128 subnets).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912EB9-9234-4648-AF24-14759A57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1" y="1586167"/>
            <a:ext cx="4236719" cy="40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53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a Slash 16 and a Slash 8 Prefix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Create 1000 Subnets with a Slash 8 prefix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73" y="1162368"/>
            <a:ext cx="4444827" cy="3073946"/>
          </a:xfrm>
        </p:spPr>
        <p:txBody>
          <a:bodyPr/>
          <a:lstStyle/>
          <a:p>
            <a:pPr marL="0" indent="0" algn="l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Consider a small ISP that requires 1000 subnets for its clients using network address 10.0.0.0/8 which means there are 8 bits in the network portion and 24 host bits available to borrow toward subnetting.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The figure displays the number of subnets that can be created when borrowing bits from the second and third.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Notice there are now up to 22 host bits that can be borrowed (i.e., last two bits cannot be borrowed).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l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To satisfy the requirement of 1000 subnets for the enterprise, 10 bits (i.e., 2</a:t>
            </a:r>
            <a:r>
              <a:rPr lang="en-CA" sz="1800" baseline="30000" dirty="0">
                <a:solidFill>
                  <a:srgbClr val="000000"/>
                </a:solidFill>
                <a:latin typeface="Century Gothic" panose="020B0502020202020204" pitchFamily="34" charset="0"/>
              </a:rPr>
              <a:t>10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=1024 subnets) would need to be borrowed (for a total of 128 subnets)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D50AE-022A-4CE2-A161-C94FE631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03309"/>
            <a:ext cx="4460862" cy="29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Subnet Across Multiple Octets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75723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Calculate the Subnet Mask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42982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8.7 Subnet to Meet Requirements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40531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106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to Meet Requirements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800" dirty="0">
                <a:latin typeface="Century Gothic" panose="020B0502020202020204" pitchFamily="34" charset="0"/>
              </a:rPr>
              <a:t>Subnet Private versus Public IPv4 Address Space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32" y="1034924"/>
            <a:ext cx="8752598" cy="3073946"/>
          </a:xfrm>
        </p:spPr>
        <p:txBody>
          <a:bodyPr/>
          <a:lstStyle/>
          <a:p>
            <a:pPr marL="0" indent="0" algn="just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Enterprise networks will have an: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Intranet - A company’s internal network typically using private IPv4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DMZ – A companies internet facing servers. Devices in the DMZ use public IPv4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company could use the 10.0.0.0/8 and subnet on the /16 or /24 network boundary.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DMZ devices would have to be configured with public IP addresses.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669F9-6546-4D50-B5D4-ED794ADF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41" y="3438627"/>
            <a:ext cx="4907280" cy="32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8181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to Meet Requirements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CA" sz="2400" dirty="0">
                <a:latin typeface="Century Gothic" panose="020B0502020202020204" pitchFamily="34" charset="0"/>
              </a:rPr>
              <a:t>Minimize Unused Host IPv4 Addresses and Maximize Subnets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72" y="1398158"/>
            <a:ext cx="8280057" cy="973381"/>
          </a:xfrm>
        </p:spPr>
        <p:txBody>
          <a:bodyPr/>
          <a:lstStyle/>
          <a:p>
            <a:pPr marL="0" indent="0" algn="l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There are two considerations when planning subnets: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number of host addresses required for each network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number of individual subnets needed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CC84FF-7C82-4B7C-A9C2-37AE1AC6A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01806"/>
              </p:ext>
            </p:extLst>
          </p:nvPr>
        </p:nvGraphicFramePr>
        <p:xfrm>
          <a:off x="266701" y="2646816"/>
          <a:ext cx="8656320" cy="36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17">
                  <a:extLst>
                    <a:ext uri="{9D8B030D-6E8A-4147-A177-3AD203B41FA5}">
                      <a16:colId xmlns:a16="http://schemas.microsoft.com/office/drawing/2014/main" val="3173678455"/>
                    </a:ext>
                  </a:extLst>
                </a:gridCol>
                <a:gridCol w="1548923">
                  <a:extLst>
                    <a:ext uri="{9D8B030D-6E8A-4147-A177-3AD203B41FA5}">
                      <a16:colId xmlns:a16="http://schemas.microsoft.com/office/drawing/2014/main" val="1538934761"/>
                    </a:ext>
                  </a:extLst>
                </a:gridCol>
                <a:gridCol w="3978611">
                  <a:extLst>
                    <a:ext uri="{9D8B030D-6E8A-4147-A177-3AD203B41FA5}">
                      <a16:colId xmlns:a16="http://schemas.microsoft.com/office/drawing/2014/main" val="1045760004"/>
                    </a:ext>
                  </a:extLst>
                </a:gridCol>
                <a:gridCol w="962255">
                  <a:extLst>
                    <a:ext uri="{9D8B030D-6E8A-4147-A177-3AD203B41FA5}">
                      <a16:colId xmlns:a16="http://schemas.microsoft.com/office/drawing/2014/main" val="2485496051"/>
                    </a:ext>
                  </a:extLst>
                </a:gridCol>
                <a:gridCol w="931314">
                  <a:extLst>
                    <a:ext uri="{9D8B030D-6E8A-4147-A177-3AD203B41FA5}">
                      <a16:colId xmlns:a16="http://schemas.microsoft.com/office/drawing/2014/main" val="66000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Prefix Length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Subnet Mask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Subnet Mask in Binary</a:t>
                      </a:r>
                      <a:b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(n = network, h = host)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# of subnets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# of hosts</a:t>
                      </a:r>
                      <a:endParaRPr lang="en-CA" sz="15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758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012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9912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647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9468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32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9025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hh</a:t>
                      </a:r>
                      <a:b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</a:b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1" dirty="0">
                          <a:effectLst/>
                          <a:latin typeface="Century Gothic" panose="020B0502020202020204" pitchFamily="34" charset="0"/>
                        </a:rPr>
                        <a:t>64</a:t>
                      </a:r>
                      <a:endParaRPr lang="en-CA" sz="1500" b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500" b="0" dirty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1026032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049570-73E8-4725-BB39-4CAE9ED89E03}"/>
              </a:ext>
            </a:extLst>
          </p:cNvPr>
          <p:cNvCxnSpPr>
            <a:cxnSpLocks/>
          </p:cNvCxnSpPr>
          <p:nvPr/>
        </p:nvCxnSpPr>
        <p:spPr>
          <a:xfrm>
            <a:off x="7043249" y="1945642"/>
            <a:ext cx="1516380" cy="60247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FFCA02D-B099-4C7E-83CA-8A71906FCE6C}"/>
              </a:ext>
            </a:extLst>
          </p:cNvPr>
          <p:cNvCxnSpPr>
            <a:cxnSpLocks/>
          </p:cNvCxnSpPr>
          <p:nvPr/>
        </p:nvCxnSpPr>
        <p:spPr>
          <a:xfrm>
            <a:off x="5349241" y="2220919"/>
            <a:ext cx="2119081" cy="30124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2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7872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Subnet to Meet Requirements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Example: Efficient IPv4 Subnetting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92" y="1334537"/>
            <a:ext cx="4709280" cy="307394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 this example, corporate headquarters has been allocated a public network address of 172.16.0.0/22 (10 host bits) by its ISP providing 1,022 host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There are five sites and therefore five internet connections which means the organization requires 10 subnets with the largest subnet requires 40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It allocated 10 subnets with a /26 (i.e., 255.255.255.192) subnet mask.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6F2B6-A5EE-4BC1-9196-BEEE1121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72" y="1369709"/>
            <a:ext cx="4007555" cy="143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967D5-2BEE-4CAF-BF74-C8F6AFDA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172" y="3065435"/>
            <a:ext cx="4261828" cy="28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Determine the Number of Bits to Borrow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147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8.1 IPv4 Address Structure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8.8 VLSM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00072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VLSM Basics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27714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VLSM Example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0982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575737"/>
            <a:ext cx="861190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VLSM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IPv4 Address Conservation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52" y="1389564"/>
            <a:ext cx="8544388" cy="1510709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Given the topology, 7 subnets are required (i.e, four LANs and three WAN links) and the largest number of host is in Building D with 28 hosts.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A /27 mask would provide 8 subnets of 30 host IP addresses and therefore support this topology.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B421B-63BE-47B3-B5D3-2A12580C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3299473"/>
            <a:ext cx="8884919" cy="24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389893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VLSM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IPv4 Address Conservation (Continued)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14647"/>
            <a:ext cx="6091377" cy="944845"/>
          </a:xfrm>
        </p:spPr>
        <p:txBody>
          <a:bodyPr/>
          <a:lstStyle/>
          <a:p>
            <a:pPr marL="0" indent="0" algn="l"/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However, the point-to-point WAN links only require two addresses and therefore waste 28 addresses each for a total of 84 unused addresses.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9215E-8970-45B2-8162-265CF46F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46" y="1121731"/>
            <a:ext cx="3183614" cy="13538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6B421B-63BE-47B3-B5D3-2A12580C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58" y="2726850"/>
            <a:ext cx="7926650" cy="215183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D0A209-0C20-474A-8988-82BCE662C636}"/>
              </a:ext>
            </a:extLst>
          </p:cNvPr>
          <p:cNvSpPr txBox="1">
            <a:spLocks/>
          </p:cNvSpPr>
          <p:nvPr/>
        </p:nvSpPr>
        <p:spPr>
          <a:xfrm>
            <a:off x="169875" y="5083788"/>
            <a:ext cx="8280058" cy="130496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Applying a traditional subnetting scheme to this scenario is not very efficient and is wasteful.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VLSM was developed to avoid wasting addresses by enabling us to subnet a subnet.</a:t>
            </a:r>
          </a:p>
        </p:txBody>
      </p:sp>
    </p:spTree>
    <p:extLst>
      <p:ext uri="{BB962C8B-B14F-4D97-AF65-F5344CB8AC3E}">
        <p14:creationId xmlns:p14="http://schemas.microsoft.com/office/powerpoint/2010/main" val="34178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964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VLSM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VLSM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4847591"/>
            <a:ext cx="8707852" cy="140080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The left side displays the traditional subnetting scheme (i.e., the same subnet mask) while the right side illustrates how VLSM can be used to subnet a subnet and divided the last subnet into eight /30 subnets.</a:t>
            </a:r>
          </a:p>
          <a:p>
            <a:pPr marL="0" indent="0" algn="just"/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65FDB-636B-41FC-BD50-01D67FA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14" y="576604"/>
            <a:ext cx="6628174" cy="40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964"/>
            <a:ext cx="8345488" cy="731837"/>
          </a:xfrm>
        </p:spPr>
        <p:txBody>
          <a:bodyPr/>
          <a:lstStyle/>
          <a:p>
            <a:r>
              <a:rPr lang="en-CA" sz="1800" dirty="0">
                <a:latin typeface="Century Gothic" panose="020B0502020202020204" pitchFamily="34" charset="0"/>
              </a:rPr>
              <a:t>VLSM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VLSM (Continued)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801"/>
            <a:ext cx="9058372" cy="2411390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When using VLSM, always begin by satisfying the host requirements of the largest subnet and continue subnetting until the host requirements of the smallest subnet are satisfied.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The resulting topology with VLSM applied.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5AD4C-7A7F-4FE5-B2F2-0DE8D439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3016510"/>
            <a:ext cx="8890732" cy="28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40005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VLSM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VLSM Topology Address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316429"/>
            <a:ext cx="8483429" cy="78844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Using VLSM subnets, the LAN and inter-router networks can be addressed without unnecessary waste as shown in the logical topology diagram.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67DF-F387-422D-A1F1-5FB6AE72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2435756"/>
            <a:ext cx="8930640" cy="34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020" y="300228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VLSM Practice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016908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8.9 Structured Design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09870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691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IPv4 Address Structure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Network and Host Portions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423109"/>
            <a:ext cx="8280057" cy="208574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An IPv4 address is a 32-bit hierarchical address that is made up of a network portion and a host portion.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When determining the network portion versus the host portion, you must look at the 32-bit stream.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A subnet mask is used to determine the network and host portions. 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4F014-EE3C-4707-828B-FA78C75D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81" y="3878336"/>
            <a:ext cx="7244478" cy="24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5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Structured Design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IPv4 Network Address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32" y="1438349"/>
            <a:ext cx="8280057" cy="3073946"/>
          </a:xfrm>
        </p:spPr>
        <p:txBody>
          <a:bodyPr/>
          <a:lstStyle/>
          <a:p>
            <a:pPr marL="0" indent="0" algn="just"/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IP network planning is crucial to develop a scalable solution to an enterprise network.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To develop an IPv4 network wide addressing scheme, you need to know how many subnets are needed, how many hosts a particular subnet requires, what devices are part of the subnet, which parts of your network use private addresses, and which use public, and many other determining factors.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Examine the needs of an organization’s network usage and how the subnets will be structured.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Perform a network requirement study by looking at the entire network to determining how each area will be segmented.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Determine how many subnets are needed and how many hosts per subnet.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Determine DHCP address pools and Layer 2 VLAN pools.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7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011"/>
            <a:ext cx="8345488" cy="731837"/>
          </a:xfrm>
        </p:spPr>
        <p:txBody>
          <a:bodyPr/>
          <a:lstStyle/>
          <a:p>
            <a:r>
              <a:rPr lang="en-CA" sz="2000" dirty="0">
                <a:latin typeface="Century Gothic" panose="020B0502020202020204" pitchFamily="34" charset="0"/>
              </a:rPr>
              <a:t>Structured Design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Device Address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12" y="1453589"/>
            <a:ext cx="8280057" cy="3073946"/>
          </a:xfrm>
        </p:spPr>
        <p:txBody>
          <a:bodyPr/>
          <a:lstStyle/>
          <a:p>
            <a:pPr marL="0" indent="0" algn="just"/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Within a network, there are different types of devices that require addresses: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End user clients 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– Most use DHCP to reduce errors and burden on network support staff. IPv6 clients can obtain address information using DHCPv6 or SLAAC.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Servers and peripherals 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– These should have a predictable static IP address.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Servers that are accessible from the internet 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– Servers must have a public IPv4 address, most often accessed using NAT.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Intermediary devices 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– Devices are assigned addresses for network management, monitoring, and security.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Gateway</a:t>
            </a: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– Routers and firewall devices are gateway for the hosts in that network.</a:t>
            </a:r>
          </a:p>
          <a:p>
            <a:pPr marL="0" indent="0" algn="just"/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When developing an IP addressing scheme, it is generally recommended that you have a set pattern of how addresses are allocated to each type of device. 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1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09" y="1799771"/>
            <a:ext cx="8733677" cy="4666136"/>
          </a:xfrm>
        </p:spPr>
        <p:txBody>
          <a:bodyPr/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Refer to Quiz - Chapter 11 in Cisco Networking Academy platform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bg2"/>
                </a:solidFill>
              </a:rPr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2281661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09" y="1539502"/>
            <a:ext cx="8507145" cy="4926405"/>
          </a:xfrm>
        </p:spPr>
        <p:txBody>
          <a:bodyPr/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Explain the use of IPv4 addresses to provide connectivity in a small to medium-sized business network.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The IP addressing structure consists of a 32-bit hierarchical network address that identifies a network and a host portion.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Network devices use a process called </a:t>
            </a:r>
            <a:r>
              <a:rPr lang="en-US" sz="2000" dirty="0" err="1">
                <a:latin typeface="Century Gothic" panose="020B0502020202020204" pitchFamily="34" charset="0"/>
              </a:rPr>
              <a:t>ANDing</a:t>
            </a:r>
            <a:r>
              <a:rPr lang="en-US" sz="2000" dirty="0">
                <a:latin typeface="Century Gothic" panose="020B0502020202020204" pitchFamily="34" charset="0"/>
              </a:rPr>
              <a:t> using the IP address and associated subnet mask to identify the network and host portions.</a:t>
            </a:r>
          </a:p>
          <a:p>
            <a:pPr algn="just"/>
            <a:r>
              <a:rPr lang="en-CA" sz="2000" dirty="0">
                <a:latin typeface="Century Gothic" panose="020B0502020202020204" pitchFamily="34" charset="0"/>
              </a:rPr>
              <a:t>Reduce large broadcast domains using subnets to create smaller broadcast domains, reduce overall network traffic, and improve network performance. </a:t>
            </a:r>
          </a:p>
          <a:p>
            <a:pPr algn="just"/>
            <a:r>
              <a:rPr lang="en-CA" sz="2000" dirty="0">
                <a:latin typeface="Century Gothic" panose="020B0502020202020204" pitchFamily="34" charset="0"/>
              </a:rPr>
              <a:t>Create IPv4 subnets using one or more of the host bits as network bits. However, networks are most easily </a:t>
            </a:r>
            <a:r>
              <a:rPr lang="en-CA" sz="2000" dirty="0" err="1">
                <a:latin typeface="Century Gothic" panose="020B0502020202020204" pitchFamily="34" charset="0"/>
              </a:rPr>
              <a:t>subnetted</a:t>
            </a:r>
            <a:r>
              <a:rPr lang="en-CA" sz="2000" dirty="0">
                <a:latin typeface="Century Gothic" panose="020B0502020202020204" pitchFamily="34" charset="0"/>
              </a:rPr>
              <a:t> at the octet boundary of /8, /16, and /24.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71751" y="744992"/>
            <a:ext cx="60163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28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6680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09" y="1539502"/>
            <a:ext cx="8507145" cy="4926405"/>
          </a:xfrm>
        </p:spPr>
        <p:txBody>
          <a:bodyPr/>
          <a:lstStyle/>
          <a:p>
            <a:pPr algn="just"/>
            <a:r>
              <a:rPr lang="en-CA" sz="2000" dirty="0">
                <a:latin typeface="Century Gothic" panose="020B0502020202020204" pitchFamily="34" charset="0"/>
              </a:rPr>
              <a:t>Larger networks can be </a:t>
            </a:r>
            <a:r>
              <a:rPr lang="en-CA" sz="2000" dirty="0" err="1">
                <a:latin typeface="Century Gothic" panose="020B0502020202020204" pitchFamily="34" charset="0"/>
              </a:rPr>
              <a:t>subnetted</a:t>
            </a:r>
            <a:r>
              <a:rPr lang="en-CA" sz="2000" dirty="0">
                <a:latin typeface="Century Gothic" panose="020B0502020202020204" pitchFamily="34" charset="0"/>
              </a:rPr>
              <a:t> at the /8 or /16 boundaries.</a:t>
            </a:r>
          </a:p>
          <a:p>
            <a:pPr algn="just"/>
            <a:r>
              <a:rPr lang="en-CA" sz="2000" dirty="0">
                <a:latin typeface="Century Gothic" panose="020B0502020202020204" pitchFamily="34" charset="0"/>
              </a:rPr>
              <a:t>Use VLSM to reduce the number of unused host addresses per subnet.</a:t>
            </a:r>
          </a:p>
          <a:p>
            <a:pPr algn="just"/>
            <a:r>
              <a:rPr lang="en-CA" sz="2000" dirty="0">
                <a:latin typeface="Century Gothic" panose="020B0502020202020204" pitchFamily="34" charset="0"/>
              </a:rPr>
              <a:t>VLSM allows a network space to be divided into unequal parts. Always begin by satisfying the host requirements of the largest subnet. Continue </a:t>
            </a:r>
            <a:r>
              <a:rPr lang="en-CA" sz="2000" dirty="0" err="1">
                <a:latin typeface="Century Gothic" panose="020B0502020202020204" pitchFamily="34" charset="0"/>
              </a:rPr>
              <a:t>subnetting</a:t>
            </a:r>
            <a:r>
              <a:rPr lang="en-CA" sz="2000" dirty="0">
                <a:latin typeface="Century Gothic" panose="020B0502020202020204" pitchFamily="34" charset="0"/>
              </a:rPr>
              <a:t> until the host requirements of the smallest subnet are satisfied. </a:t>
            </a:r>
          </a:p>
          <a:p>
            <a:pPr algn="just"/>
            <a:r>
              <a:rPr lang="en-CA" sz="2000" dirty="0">
                <a:latin typeface="Century Gothic" panose="020B0502020202020204" pitchFamily="34" charset="0"/>
              </a:rPr>
              <a:t>When designing a network addressing scheme, consider internal, DMZ, and external requirements. Use a consistent internal IP addressing scheme with a set pattern of how addresses are allocated to each type of device.</a:t>
            </a:r>
          </a:p>
          <a:p>
            <a:pPr algn="just"/>
            <a:endParaRPr lang="en-CA" sz="2000" dirty="0">
              <a:latin typeface="Century Gothic" panose="020B0502020202020204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71751" y="744992"/>
            <a:ext cx="60163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28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884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29081" y="846381"/>
            <a:ext cx="5967119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97315" y="26924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41919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IPv6 Addressing 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001791" y="671748"/>
            <a:ext cx="4764867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88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451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IPv4 Address Structure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The Subnet Mask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407870"/>
            <a:ext cx="8280057" cy="731837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To identify the network and host portions of an IPv4 address, the subnet mask is compared to the IPv4 address bit for bit, from left to right.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27D040-EF9A-41B6-A2B0-0C5D87D85AC1}"/>
              </a:ext>
            </a:extLst>
          </p:cNvPr>
          <p:cNvSpPr txBox="1">
            <a:spLocks/>
          </p:cNvSpPr>
          <p:nvPr/>
        </p:nvSpPr>
        <p:spPr>
          <a:xfrm>
            <a:off x="431972" y="2541278"/>
            <a:ext cx="8280057" cy="154685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The actual process used to identify the network and host portions is called ANDing.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A54EB-7DE0-40F0-802E-91DE00F2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98" y="3314704"/>
            <a:ext cx="6802350" cy="328522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1781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479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IPv4 Address Structure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The Prefix Length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52" y="1306316"/>
            <a:ext cx="8280057" cy="510802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A prefix length is a less cumbersome method used to identify a subnet mask address.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21F958E-C237-4731-8453-C4FA21B38C3F}"/>
              </a:ext>
            </a:extLst>
          </p:cNvPr>
          <p:cNvSpPr txBox="1">
            <a:spLocks/>
          </p:cNvSpPr>
          <p:nvPr/>
        </p:nvSpPr>
        <p:spPr>
          <a:xfrm>
            <a:off x="233852" y="2038153"/>
            <a:ext cx="337623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The prefix length is the number of bits set to 1 in the subnet mask.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It is written in “slash notation” therefore, count the number of bits in the subnet mask and prepend it with a slash.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33CEE0-728D-4198-87F2-5E9774E18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91050"/>
              </p:ext>
            </p:extLst>
          </p:nvPr>
        </p:nvGraphicFramePr>
        <p:xfrm>
          <a:off x="3655809" y="1817118"/>
          <a:ext cx="5396751" cy="388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853">
                  <a:extLst>
                    <a:ext uri="{9D8B030D-6E8A-4147-A177-3AD203B41FA5}">
                      <a16:colId xmlns:a16="http://schemas.microsoft.com/office/drawing/2014/main" val="2853717215"/>
                    </a:ext>
                  </a:extLst>
                </a:gridCol>
                <a:gridCol w="2978351">
                  <a:extLst>
                    <a:ext uri="{9D8B030D-6E8A-4147-A177-3AD203B41FA5}">
                      <a16:colId xmlns:a16="http://schemas.microsoft.com/office/drawing/2014/main" val="3859420295"/>
                    </a:ext>
                  </a:extLst>
                </a:gridCol>
                <a:gridCol w="1114547">
                  <a:extLst>
                    <a:ext uri="{9D8B030D-6E8A-4147-A177-3AD203B41FA5}">
                      <a16:colId xmlns:a16="http://schemas.microsoft.com/office/drawing/2014/main" val="2152541703"/>
                    </a:ext>
                  </a:extLst>
                </a:gridCol>
              </a:tblGrid>
              <a:tr h="43138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Subnet Mask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32-bit Address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Prefix </a:t>
                      </a:r>
                    </a:p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Length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17726287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255.0.0.0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11111111.00000000.00000000.00000000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/8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76665342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/16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63355901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09772987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62219286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881816204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859046036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913653739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11111111.11111111.11111111.11111000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0304742"/>
                  </a:ext>
                </a:extLst>
              </a:tr>
              <a:tr h="383473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11111111.11111111.11111111.11111100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3524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3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186"/>
            <a:ext cx="8345488" cy="731837"/>
          </a:xfrm>
        </p:spPr>
        <p:txBody>
          <a:bodyPr/>
          <a:lstStyle/>
          <a:p>
            <a:r>
              <a:rPr lang="en-US" sz="1600" dirty="0"/>
              <a:t>IPv4 Address Structure</a:t>
            </a:r>
            <a:br>
              <a:rPr lang="en-US" dirty="0"/>
            </a:br>
            <a:r>
              <a:rPr lang="en-CA" sz="2400" dirty="0"/>
              <a:t>Determining the Network: Logical AND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1" y="1187023"/>
            <a:ext cx="8926169" cy="152202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logical AND Boolean operation is used in determining the network address.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Logical AND is the comparison of two bits where only a 1 AND 1 produces a 1 and any other combination results in a 0.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1 AND 1 = 1, 0 AND 1 = 0, 1 AND 0 = 0, 0 AND 0 = 0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Century Gothic" panose="020B0502020202020204" pitchFamily="34" charset="0"/>
              </a:rPr>
              <a:t>1 = True and 0  = False</a:t>
            </a:r>
            <a:endParaRPr lang="en-CA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528EAA4-4ECB-4719-8E9E-7DE8051ABB69}"/>
              </a:ext>
            </a:extLst>
          </p:cNvPr>
          <p:cNvSpPr txBox="1">
            <a:spLocks/>
          </p:cNvSpPr>
          <p:nvPr/>
        </p:nvSpPr>
        <p:spPr>
          <a:xfrm>
            <a:off x="65431" y="3554149"/>
            <a:ext cx="3849573" cy="198765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To identify the network address, the host IPv4 address is logically ANDed, bit by bit, with the subnet mask to identify the network address.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917F7-70A6-4627-8200-4118CE19C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"/>
          <a:stretch/>
        </p:blipFill>
        <p:spPr>
          <a:xfrm>
            <a:off x="3945484" y="3032760"/>
            <a:ext cx="5046116" cy="27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19517321244184198FCFAB842BC7" ma:contentTypeVersion="2" ma:contentTypeDescription="Create a new document." ma:contentTypeScope="" ma:versionID="7183044b46c852002003ca7d8fa126e2">
  <xsd:schema xmlns:xsd="http://www.w3.org/2001/XMLSchema" xmlns:xs="http://www.w3.org/2001/XMLSchema" xmlns:p="http://schemas.microsoft.com/office/2006/metadata/properties" xmlns:ns2="4d007345-75e0-43f1-971e-037a41bc0b74" targetNamespace="http://schemas.microsoft.com/office/2006/metadata/properties" ma:root="true" ma:fieldsID="e834d1fd24cf36ba3cc596628463c69b" ns2:_="">
    <xsd:import namespace="4d007345-75e0-43f1-971e-037a41bc0b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007345-75e0-43f1-971e-037a41bc0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774FEF-54A8-4EDD-9BE3-98193AAE46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18A67A-772F-429A-A360-C21AA5AB51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138D8F-DF16-4835-BF4F-CD784DE335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007345-75e0-43f1-971e-037a41bc0b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26183</TotalTime>
  <Pages>28</Pages>
  <Words>4646</Words>
  <Application>Microsoft Office PowerPoint</Application>
  <PresentationFormat>On-screen Show (4:3)</PresentationFormat>
  <Paragraphs>790</Paragraphs>
  <Slides>68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Century Gothic</vt:lpstr>
      <vt:lpstr>Courier New</vt:lpstr>
      <vt:lpstr>Montserrat</vt:lpstr>
      <vt:lpstr>PT Sans</vt:lpstr>
      <vt:lpstr>Wingdings</vt:lpstr>
      <vt:lpstr>1_UCTI-Template-foundation-level</vt:lpstr>
      <vt:lpstr>NetAcad-4F_PPT-WHT_060408</vt:lpstr>
      <vt:lpstr>PowerPoint Presentation</vt:lpstr>
      <vt:lpstr>Topic &amp; Structure of The Lesson</vt:lpstr>
      <vt:lpstr>Learning Outcomes</vt:lpstr>
      <vt:lpstr>Key Terms You Must Be Able To Use</vt:lpstr>
      <vt:lpstr>8.1 IPv4 Address Structure</vt:lpstr>
      <vt:lpstr>IPv4 Address Structure Network and Host Portions</vt:lpstr>
      <vt:lpstr>IPv4 Address Structure The Subnet Mask</vt:lpstr>
      <vt:lpstr>IPv4 Address Structure The Prefix Length</vt:lpstr>
      <vt:lpstr>IPv4 Address Structure Determining the Network: Logical AND</vt:lpstr>
      <vt:lpstr>Video – Network, Host and Broadcast Addresses</vt:lpstr>
      <vt:lpstr>IPv4 Address Structure Network, Host, and Broadcast Addresses</vt:lpstr>
      <vt:lpstr>Activity in Netacad: ANDing to Determine the Network Address</vt:lpstr>
      <vt:lpstr>Check your understanding – 8.1 IPv4 Address Structure</vt:lpstr>
      <vt:lpstr>8.2 IPv4 Unicast, Broadcast, and Multicast</vt:lpstr>
      <vt:lpstr>IPv4 Unicast, Broadcast, and Multicast Unicast</vt:lpstr>
      <vt:lpstr>IPv4 Unicast, Broadcast, and Multicast Broadcast</vt:lpstr>
      <vt:lpstr>IPv4 Unicast, Broadcast, and Multicast Multicast</vt:lpstr>
      <vt:lpstr>Activity in Netacad: Unicast, Broadcast, or Multicast</vt:lpstr>
      <vt:lpstr>8.3 Types of IPv4 Addresses</vt:lpstr>
      <vt:lpstr>Types of IPv4 Addresses Public and Private IPv4 Addresses</vt:lpstr>
      <vt:lpstr>Types of IPv4 Addresses Routing to the Internet</vt:lpstr>
      <vt:lpstr>Activity in Netacad: Pass or Block IPv4 Addresses</vt:lpstr>
      <vt:lpstr>Types of IPv4 Addresses Special Use IPv4 Addresses</vt:lpstr>
      <vt:lpstr>Types of IPv4 Addresses Legacy Classful Addressing</vt:lpstr>
      <vt:lpstr>Types of IPv4 Addresses Assignment of IP Addresses</vt:lpstr>
      <vt:lpstr>Activity in Netacad: Public or Private IPv4 Address</vt:lpstr>
      <vt:lpstr>Check your understanding – 8.3 Types of IPv4 Addresses</vt:lpstr>
      <vt:lpstr>8.4 Network Segmentation</vt:lpstr>
      <vt:lpstr>Network Segmentation Broadcast Domains and Segmentation</vt:lpstr>
      <vt:lpstr>Network Segmentation Problems with Large Broadcast Domains</vt:lpstr>
      <vt:lpstr>Network Segmentation Reasons for Segmenting Networks</vt:lpstr>
      <vt:lpstr>Check your understanding – 8.4 Network Segmentation</vt:lpstr>
      <vt:lpstr>8.5 Subnet and IPv4 Network</vt:lpstr>
      <vt:lpstr>Subnet an IPv4 Network Subnet on an Octet Boundary</vt:lpstr>
      <vt:lpstr>Subnet an IPv4 Network Subnet on an Octet Boundary (Cont.)</vt:lpstr>
      <vt:lpstr>Subnet an IPv4 Network Subnet within an Octet Boundary</vt:lpstr>
      <vt:lpstr>Video – The Subnet Mask</vt:lpstr>
      <vt:lpstr>Video – Subnet with the Magic Numbers</vt:lpstr>
      <vt:lpstr>8.6 Subnet a Slash 16 and a Slash 8 Prefix</vt:lpstr>
      <vt:lpstr>Subnet a Slash 16 and a Slash 8 Prefix Create Subnets with a Slash 16 prefix</vt:lpstr>
      <vt:lpstr>Subnet a Slash 16 and a Slash 8 Prefix Create 100 Subnets with a Slash 16 prefix</vt:lpstr>
      <vt:lpstr>Subnet a Slash 16 and a Slash 8 Prefix Create 1000 Subnets with a Slash 8 prefix</vt:lpstr>
      <vt:lpstr>Video – Subnet Across Multiple Octets</vt:lpstr>
      <vt:lpstr>Activity in Netacad: Calculate the Subnet Mask</vt:lpstr>
      <vt:lpstr>8.7 Subnet to Meet Requirements</vt:lpstr>
      <vt:lpstr>Subnet to Meet Requirements Subnet Private versus Public IPv4 Address Space</vt:lpstr>
      <vt:lpstr>Subnet to Meet Requirements Minimize Unused Host IPv4 Addresses and Maximize Subnets</vt:lpstr>
      <vt:lpstr>Subnet to Meet Requirements Example: Efficient IPv4 Subnetting</vt:lpstr>
      <vt:lpstr>Activity in Netacad: Determine the Number of Bits to Borrow</vt:lpstr>
      <vt:lpstr>8.8 VLSM</vt:lpstr>
      <vt:lpstr>Video – VLSM Basics</vt:lpstr>
      <vt:lpstr>Video – VLSM Example</vt:lpstr>
      <vt:lpstr>VLSM IPv4 Address Conservation</vt:lpstr>
      <vt:lpstr>VLSM IPv4 Address Conservation (Continued)</vt:lpstr>
      <vt:lpstr>VLSM VLSM</vt:lpstr>
      <vt:lpstr>VLSM VLSM (Continued)</vt:lpstr>
      <vt:lpstr>VLSM VLSM Topology Address Assignment</vt:lpstr>
      <vt:lpstr>Activity in Netacad: VLSM Practice</vt:lpstr>
      <vt:lpstr>8.9 Structured Design</vt:lpstr>
      <vt:lpstr>Structured Design IPv4 Network Address Planning</vt:lpstr>
      <vt:lpstr>Structured Design Device Address Assignment</vt:lpstr>
      <vt:lpstr>Quick Review Question</vt:lpstr>
      <vt:lpstr>PowerPoint Presentation</vt:lpstr>
      <vt:lpstr>PowerPoint Presentation</vt:lpstr>
      <vt:lpstr>Question and Answer Session</vt:lpstr>
      <vt:lpstr>What we will cover next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Salmiah Amin</cp:lastModifiedBy>
  <cp:revision>979</cp:revision>
  <cp:lastPrinted>1999-01-27T00:54:54Z</cp:lastPrinted>
  <dcterms:created xsi:type="dcterms:W3CDTF">2006-10-23T15:07:30Z</dcterms:created>
  <dcterms:modified xsi:type="dcterms:W3CDTF">2025-02-04T01:06:05Z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0x01010016D819517321244184198FCFAB842BC7</vt:lpwstr>
  </property>
</Properties>
</file>